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53"/>
  </p:notesMasterIdLst>
  <p:handoutMasterIdLst>
    <p:handoutMasterId r:id="rId54"/>
  </p:handoutMasterIdLst>
  <p:sldIdLst>
    <p:sldId id="262" r:id="rId2"/>
    <p:sldId id="277" r:id="rId3"/>
    <p:sldId id="358" r:id="rId4"/>
    <p:sldId id="359" r:id="rId5"/>
    <p:sldId id="360" r:id="rId6"/>
    <p:sldId id="374" r:id="rId7"/>
    <p:sldId id="375" r:id="rId8"/>
    <p:sldId id="376" r:id="rId9"/>
    <p:sldId id="377" r:id="rId10"/>
    <p:sldId id="361" r:id="rId11"/>
    <p:sldId id="364" r:id="rId12"/>
    <p:sldId id="279" r:id="rId13"/>
    <p:sldId id="405" r:id="rId14"/>
    <p:sldId id="365" r:id="rId15"/>
    <p:sldId id="406" r:id="rId16"/>
    <p:sldId id="394" r:id="rId17"/>
    <p:sldId id="407" r:id="rId18"/>
    <p:sldId id="370" r:id="rId19"/>
    <p:sldId id="408" r:id="rId20"/>
    <p:sldId id="410" r:id="rId21"/>
    <p:sldId id="411" r:id="rId22"/>
    <p:sldId id="345" r:id="rId23"/>
    <p:sldId id="346" r:id="rId24"/>
    <p:sldId id="347" r:id="rId25"/>
    <p:sldId id="412" r:id="rId26"/>
    <p:sldId id="413" r:id="rId27"/>
    <p:sldId id="369" r:id="rId28"/>
    <p:sldId id="350" r:id="rId29"/>
    <p:sldId id="414" r:id="rId30"/>
    <p:sldId id="378" r:id="rId31"/>
    <p:sldId id="382" r:id="rId32"/>
    <p:sldId id="383" r:id="rId33"/>
    <p:sldId id="415" r:id="rId34"/>
    <p:sldId id="416" r:id="rId35"/>
    <p:sldId id="380" r:id="rId36"/>
    <p:sldId id="418" r:id="rId37"/>
    <p:sldId id="417" r:id="rId38"/>
    <p:sldId id="419" r:id="rId39"/>
    <p:sldId id="384" r:id="rId40"/>
    <p:sldId id="385" r:id="rId41"/>
    <p:sldId id="388" r:id="rId42"/>
    <p:sldId id="396" r:id="rId43"/>
    <p:sldId id="404" r:id="rId44"/>
    <p:sldId id="420" r:id="rId45"/>
    <p:sldId id="421" r:id="rId46"/>
    <p:sldId id="397" r:id="rId47"/>
    <p:sldId id="398" r:id="rId48"/>
    <p:sldId id="402" r:id="rId49"/>
    <p:sldId id="403" r:id="rId50"/>
    <p:sldId id="261" r:id="rId51"/>
    <p:sldId id="322"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753AC1-B015-43FE-82E8-88FAD512F384}" v="182" dt="2024-10-09T06:51:21.1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96" autoAdjust="0"/>
    <p:restoredTop sz="99694" autoAdjust="0"/>
  </p:normalViewPr>
  <p:slideViewPr>
    <p:cSldViewPr snapToGrid="0" snapToObjects="1">
      <p:cViewPr varScale="1">
        <p:scale>
          <a:sx n="110" d="100"/>
          <a:sy n="110" d="100"/>
        </p:scale>
        <p:origin x="1530" y="108"/>
      </p:cViewPr>
      <p:guideLst>
        <p:guide orient="horz" pos="2160"/>
        <p:guide pos="2880"/>
      </p:guideLst>
    </p:cSldViewPr>
  </p:slideViewPr>
  <p:notesTextViewPr>
    <p:cViewPr>
      <p:scale>
        <a:sx n="3" d="2"/>
        <a:sy n="3" d="2"/>
      </p:scale>
      <p:origin x="0" y="0"/>
    </p:cViewPr>
  </p:notesTextViewPr>
  <p:notesViewPr>
    <p:cSldViewPr snapToGrid="0" snapToObjects="1">
      <p:cViewPr varScale="1">
        <p:scale>
          <a:sx n="120" d="100"/>
          <a:sy n="120" d="100"/>
        </p:scale>
        <p:origin x="4962" y="12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ata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ata5.xml.rels><?xml version="1.0" encoding="UTF-8" standalone="yes"?>
<Relationships xmlns="http://schemas.openxmlformats.org/package/2006/relationships"><Relationship Id="rId1" Type="http://schemas.openxmlformats.org/officeDocument/2006/relationships/hyperlink" Target="https://app.smartsheet.com/b/form/d563d02a9a6c4e28ba515fec4e5f6635" TargetMode="External"/></Relationships>
</file>

<file path=ppt/diagrams/_rels/data6.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hyperlink" Target="https://www.globus.org/globus-connect-personal" TargetMode="Externa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diagrams/_rels/data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5.xml.rels><?xml version="1.0" encoding="UTF-8" standalone="yes"?>
<Relationships xmlns="http://schemas.openxmlformats.org/package/2006/relationships"><Relationship Id="rId1" Type="http://schemas.openxmlformats.org/officeDocument/2006/relationships/hyperlink" Target="https://app.smartsheet.com/b/form/d563d02a9a6c4e28ba515fec4e5f6635" TargetMode="External"/></Relationships>
</file>

<file path=ppt/diagrams/_rels/drawing6.xml.rels><?xml version="1.0" encoding="UTF-8" standalone="yes"?>
<Relationships xmlns="http://schemas.openxmlformats.org/package/2006/relationships"><Relationship Id="rId3" Type="http://schemas.openxmlformats.org/officeDocument/2006/relationships/hyperlink" Target="https://www.globus.org/globus-connect-personal" TargetMode="External"/><Relationship Id="rId7" Type="http://schemas.openxmlformats.org/officeDocument/2006/relationships/image" Target="../media/image32.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diagrams/_rels/drawing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21A67E-CCE5-49F8-890B-9FFFC8A9F46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9997295-8B21-4175-9B87-459ADD686BE8}">
      <dgm:prSet/>
      <dgm:spPr/>
      <dgm:t>
        <a:bodyPr/>
        <a:lstStyle/>
        <a:p>
          <a:r>
            <a:rPr lang="en-US"/>
            <a:t>Used by research institutions and government facilities across the globe.</a:t>
          </a:r>
        </a:p>
      </dgm:t>
    </dgm:pt>
    <dgm:pt modelId="{2BAF21D1-8115-48DB-913F-1530D5FE067B}" type="parTrans" cxnId="{AA08CE3A-F326-4233-9B0B-478771D7EC04}">
      <dgm:prSet/>
      <dgm:spPr/>
      <dgm:t>
        <a:bodyPr/>
        <a:lstStyle/>
        <a:p>
          <a:endParaRPr lang="en-US"/>
        </a:p>
      </dgm:t>
    </dgm:pt>
    <dgm:pt modelId="{67CA51C4-7E47-46A8-99EE-71FD422DC763}" type="sibTrans" cxnId="{AA08CE3A-F326-4233-9B0B-478771D7EC04}">
      <dgm:prSet/>
      <dgm:spPr/>
      <dgm:t>
        <a:bodyPr/>
        <a:lstStyle/>
        <a:p>
          <a:endParaRPr lang="en-US"/>
        </a:p>
      </dgm:t>
    </dgm:pt>
    <dgm:pt modelId="{DDFD4B34-8BFA-4006-9690-8FD0792BAA89}">
      <dgm:prSet/>
      <dgm:spPr/>
      <dgm:t>
        <a:bodyPr/>
        <a:lstStyle/>
        <a:p>
          <a:r>
            <a:rPr lang="en-US"/>
            <a:t>2600+ Connected Institutions</a:t>
          </a:r>
        </a:p>
      </dgm:t>
    </dgm:pt>
    <dgm:pt modelId="{FE28F4D6-7BD8-4FF0-A0F7-CEB0E4FE856C}" type="parTrans" cxnId="{5476C9CD-F525-4D6A-86F4-91DF3014783E}">
      <dgm:prSet/>
      <dgm:spPr/>
      <dgm:t>
        <a:bodyPr/>
        <a:lstStyle/>
        <a:p>
          <a:endParaRPr lang="en-US"/>
        </a:p>
      </dgm:t>
    </dgm:pt>
    <dgm:pt modelId="{F76DDFE3-090E-4DB9-8FAD-BF4A0B9E5E43}" type="sibTrans" cxnId="{5476C9CD-F525-4D6A-86F4-91DF3014783E}">
      <dgm:prSet/>
      <dgm:spPr/>
      <dgm:t>
        <a:bodyPr/>
        <a:lstStyle/>
        <a:p>
          <a:endParaRPr lang="en-US"/>
        </a:p>
      </dgm:t>
    </dgm:pt>
    <dgm:pt modelId="{30A50AA5-C72B-4760-BBD3-5A00DAF34BAA}">
      <dgm:prSet/>
      <dgm:spPr/>
      <dgm:t>
        <a:bodyPr/>
        <a:lstStyle/>
        <a:p>
          <a:r>
            <a:rPr lang="en-US" dirty="0"/>
            <a:t>Makes data storage usage more accessible to researchers. Allows researchers to efficiently manage usage on a variety of storage systems.</a:t>
          </a:r>
        </a:p>
      </dgm:t>
    </dgm:pt>
    <dgm:pt modelId="{ED0E28BF-9B39-41B3-B3CD-786CA775E908}" type="parTrans" cxnId="{0B756C7D-5A99-4B52-9989-DFBE69FE284E}">
      <dgm:prSet/>
      <dgm:spPr/>
      <dgm:t>
        <a:bodyPr/>
        <a:lstStyle/>
        <a:p>
          <a:endParaRPr lang="en-US"/>
        </a:p>
      </dgm:t>
    </dgm:pt>
    <dgm:pt modelId="{0BE4D623-8BB1-4C10-BD7E-4F9D0989CD49}" type="sibTrans" cxnId="{0B756C7D-5A99-4B52-9989-DFBE69FE284E}">
      <dgm:prSet/>
      <dgm:spPr/>
      <dgm:t>
        <a:bodyPr/>
        <a:lstStyle/>
        <a:p>
          <a:endParaRPr lang="en-US"/>
        </a:p>
      </dgm:t>
    </dgm:pt>
    <dgm:pt modelId="{194A330A-CA8A-4FBD-85DC-28A0A7B8FC5C}">
      <dgm:prSet/>
      <dgm:spPr/>
      <dgm:t>
        <a:bodyPr/>
        <a:lstStyle/>
        <a:p>
          <a:r>
            <a:rPr lang="en-US"/>
            <a:t>Institutional Storage</a:t>
          </a:r>
        </a:p>
      </dgm:t>
    </dgm:pt>
    <dgm:pt modelId="{35CFB42E-77CC-4C80-AE45-B337E564D756}" type="parTrans" cxnId="{0250B74C-13B2-4EC5-A5BB-2E80A49DCB93}">
      <dgm:prSet/>
      <dgm:spPr/>
      <dgm:t>
        <a:bodyPr/>
        <a:lstStyle/>
        <a:p>
          <a:endParaRPr lang="en-US"/>
        </a:p>
      </dgm:t>
    </dgm:pt>
    <dgm:pt modelId="{715AE2CE-320A-4B58-B1A3-C7BA3967D12D}" type="sibTrans" cxnId="{0250B74C-13B2-4EC5-A5BB-2E80A49DCB93}">
      <dgm:prSet/>
      <dgm:spPr/>
      <dgm:t>
        <a:bodyPr/>
        <a:lstStyle/>
        <a:p>
          <a:endParaRPr lang="en-US"/>
        </a:p>
      </dgm:t>
    </dgm:pt>
    <dgm:pt modelId="{A8AC3BB9-1896-4965-936B-03C07EFB133A}">
      <dgm:prSet/>
      <dgm:spPr/>
      <dgm:t>
        <a:bodyPr/>
        <a:lstStyle/>
        <a:p>
          <a:r>
            <a:rPr lang="en-US"/>
            <a:t>Local Storage</a:t>
          </a:r>
        </a:p>
      </dgm:t>
    </dgm:pt>
    <dgm:pt modelId="{8CA68F1A-B3A7-4FEA-B45A-0C38781892C2}" type="parTrans" cxnId="{195459D4-77A9-4D1D-836B-59B6752C87E3}">
      <dgm:prSet/>
      <dgm:spPr/>
      <dgm:t>
        <a:bodyPr/>
        <a:lstStyle/>
        <a:p>
          <a:endParaRPr lang="en-US"/>
        </a:p>
      </dgm:t>
    </dgm:pt>
    <dgm:pt modelId="{7468A8E9-4FE8-4D48-9BFF-F06F27C1DE2C}" type="sibTrans" cxnId="{195459D4-77A9-4D1D-836B-59B6752C87E3}">
      <dgm:prSet/>
      <dgm:spPr/>
      <dgm:t>
        <a:bodyPr/>
        <a:lstStyle/>
        <a:p>
          <a:endParaRPr lang="en-US"/>
        </a:p>
      </dgm:t>
    </dgm:pt>
    <dgm:pt modelId="{9977933C-308D-48A2-B7B5-53776C41A607}">
      <dgm:prSet/>
      <dgm:spPr/>
      <dgm:t>
        <a:bodyPr/>
        <a:lstStyle/>
        <a:p>
          <a:r>
            <a:rPr lang="en-US"/>
            <a:t>Commercial cloud storage platforms</a:t>
          </a:r>
        </a:p>
      </dgm:t>
    </dgm:pt>
    <dgm:pt modelId="{5EF1A0EB-A6C9-418F-92EE-A2117A1894EF}" type="parTrans" cxnId="{EACCD5B4-C0A0-4149-B153-96E56E6723EF}">
      <dgm:prSet/>
      <dgm:spPr/>
      <dgm:t>
        <a:bodyPr/>
        <a:lstStyle/>
        <a:p>
          <a:endParaRPr lang="en-US"/>
        </a:p>
      </dgm:t>
    </dgm:pt>
    <dgm:pt modelId="{36D3EC8D-1EC7-4873-AC09-E27100E4CE42}" type="sibTrans" cxnId="{EACCD5B4-C0A0-4149-B153-96E56E6723EF}">
      <dgm:prSet/>
      <dgm:spPr/>
      <dgm:t>
        <a:bodyPr/>
        <a:lstStyle/>
        <a:p>
          <a:endParaRPr lang="en-US"/>
        </a:p>
      </dgm:t>
    </dgm:pt>
    <dgm:pt modelId="{B009BB4B-EEA2-4467-8F7F-402CB60D7BA1}">
      <dgm:prSet/>
      <dgm:spPr/>
      <dgm:t>
        <a:bodyPr/>
        <a:lstStyle/>
        <a:p>
          <a:r>
            <a:rPr lang="en-US" dirty="0"/>
            <a:t>Developers can use Globus to automate data workflows leveraging the Globus API, SDK, and command line tools (Advanced)</a:t>
          </a:r>
        </a:p>
      </dgm:t>
    </dgm:pt>
    <dgm:pt modelId="{264085DD-345A-4FA3-B0ED-21C7AD1CB41D}" type="parTrans" cxnId="{3DE0EA9B-CA66-4AD4-933C-6A6E21E28966}">
      <dgm:prSet/>
      <dgm:spPr/>
      <dgm:t>
        <a:bodyPr/>
        <a:lstStyle/>
        <a:p>
          <a:endParaRPr lang="en-US"/>
        </a:p>
      </dgm:t>
    </dgm:pt>
    <dgm:pt modelId="{F9A67A3C-7DB4-42E1-8991-A0A63D63A507}" type="sibTrans" cxnId="{3DE0EA9B-CA66-4AD4-933C-6A6E21E28966}">
      <dgm:prSet/>
      <dgm:spPr/>
      <dgm:t>
        <a:bodyPr/>
        <a:lstStyle/>
        <a:p>
          <a:endParaRPr lang="en-US"/>
        </a:p>
      </dgm:t>
    </dgm:pt>
    <dgm:pt modelId="{922CB0FE-E6D7-4F81-A2FE-5444E55ABD3B}" type="pres">
      <dgm:prSet presAssocID="{1521A67E-CCE5-49F8-890B-9FFFC8A9F466}" presName="root" presStyleCnt="0">
        <dgm:presLayoutVars>
          <dgm:dir/>
          <dgm:resizeHandles val="exact"/>
        </dgm:presLayoutVars>
      </dgm:prSet>
      <dgm:spPr/>
    </dgm:pt>
    <dgm:pt modelId="{B9A3ADC7-C0FF-435F-920D-4FCDF0BC5BE7}" type="pres">
      <dgm:prSet presAssocID="{39997295-8B21-4175-9B87-459ADD686BE8}" presName="compNode" presStyleCnt="0"/>
      <dgm:spPr/>
    </dgm:pt>
    <dgm:pt modelId="{19350BCD-1ADD-4D26-9EF8-156E410BFE55}" type="pres">
      <dgm:prSet presAssocID="{39997295-8B21-4175-9B87-459ADD686BE8}" presName="bgRect" presStyleLbl="bgShp" presStyleIdx="0" presStyleCnt="3"/>
      <dgm:spPr>
        <a:solidFill>
          <a:schemeClr val="accent4">
            <a:lumMod val="60000"/>
            <a:lumOff val="40000"/>
          </a:schemeClr>
        </a:solidFill>
      </dgm:spPr>
    </dgm:pt>
    <dgm:pt modelId="{A942A03A-5755-43D3-A8D1-658529FEDA0E}" type="pres">
      <dgm:prSet presAssocID="{39997295-8B21-4175-9B87-459ADD686BE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k"/>
        </a:ext>
      </dgm:extLst>
    </dgm:pt>
    <dgm:pt modelId="{9FAD28A3-D3F1-4519-97A8-7C901D343150}" type="pres">
      <dgm:prSet presAssocID="{39997295-8B21-4175-9B87-459ADD686BE8}" presName="spaceRect" presStyleCnt="0"/>
      <dgm:spPr/>
    </dgm:pt>
    <dgm:pt modelId="{48DDDFD4-7849-43A4-B666-7FD1A2DF7C43}" type="pres">
      <dgm:prSet presAssocID="{39997295-8B21-4175-9B87-459ADD686BE8}" presName="parTx" presStyleLbl="revTx" presStyleIdx="0" presStyleCnt="5">
        <dgm:presLayoutVars>
          <dgm:chMax val="0"/>
          <dgm:chPref val="0"/>
        </dgm:presLayoutVars>
      </dgm:prSet>
      <dgm:spPr/>
    </dgm:pt>
    <dgm:pt modelId="{E7A39EBC-043F-46FE-9A3F-83D275C35152}" type="pres">
      <dgm:prSet presAssocID="{39997295-8B21-4175-9B87-459ADD686BE8}" presName="desTx" presStyleLbl="revTx" presStyleIdx="1" presStyleCnt="5">
        <dgm:presLayoutVars/>
      </dgm:prSet>
      <dgm:spPr/>
    </dgm:pt>
    <dgm:pt modelId="{545B4411-8017-4A65-BF51-8A9AE3B470F7}" type="pres">
      <dgm:prSet presAssocID="{67CA51C4-7E47-46A8-99EE-71FD422DC763}" presName="sibTrans" presStyleCnt="0"/>
      <dgm:spPr/>
    </dgm:pt>
    <dgm:pt modelId="{4DD4CA9D-4ADD-4AF4-8F35-9011064EDCD1}" type="pres">
      <dgm:prSet presAssocID="{30A50AA5-C72B-4760-BBD3-5A00DAF34BAA}" presName="compNode" presStyleCnt="0"/>
      <dgm:spPr/>
    </dgm:pt>
    <dgm:pt modelId="{D8A8CCC9-0405-46FB-A597-B4AD1825273A}" type="pres">
      <dgm:prSet presAssocID="{30A50AA5-C72B-4760-BBD3-5A00DAF34BAA}" presName="bgRect" presStyleLbl="bgShp" presStyleIdx="1" presStyleCnt="3"/>
      <dgm:spPr>
        <a:solidFill>
          <a:schemeClr val="accent4">
            <a:lumMod val="60000"/>
            <a:lumOff val="40000"/>
          </a:schemeClr>
        </a:solidFill>
      </dgm:spPr>
    </dgm:pt>
    <dgm:pt modelId="{EDD3C74C-32ED-43A4-AB62-C0A2F61A7E5B}" type="pres">
      <dgm:prSet presAssocID="{30A50AA5-C72B-4760-BBD3-5A00DAF34BA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Computing"/>
        </a:ext>
      </dgm:extLst>
    </dgm:pt>
    <dgm:pt modelId="{843A8E89-25AB-4D6F-8F20-9855D7C78603}" type="pres">
      <dgm:prSet presAssocID="{30A50AA5-C72B-4760-BBD3-5A00DAF34BAA}" presName="spaceRect" presStyleCnt="0"/>
      <dgm:spPr/>
    </dgm:pt>
    <dgm:pt modelId="{BF3E63A2-979F-4540-B4C5-B9F7447532E3}" type="pres">
      <dgm:prSet presAssocID="{30A50AA5-C72B-4760-BBD3-5A00DAF34BAA}" presName="parTx" presStyleLbl="revTx" presStyleIdx="2" presStyleCnt="5">
        <dgm:presLayoutVars>
          <dgm:chMax val="0"/>
          <dgm:chPref val="0"/>
        </dgm:presLayoutVars>
      </dgm:prSet>
      <dgm:spPr/>
    </dgm:pt>
    <dgm:pt modelId="{DF71D27B-3F41-40D9-A936-262D83C488DB}" type="pres">
      <dgm:prSet presAssocID="{30A50AA5-C72B-4760-BBD3-5A00DAF34BAA}" presName="desTx" presStyleLbl="revTx" presStyleIdx="3" presStyleCnt="5">
        <dgm:presLayoutVars/>
      </dgm:prSet>
      <dgm:spPr/>
    </dgm:pt>
    <dgm:pt modelId="{B182E7A1-CF52-452A-8051-D594EED9A8E6}" type="pres">
      <dgm:prSet presAssocID="{0BE4D623-8BB1-4C10-BD7E-4F9D0989CD49}" presName="sibTrans" presStyleCnt="0"/>
      <dgm:spPr/>
    </dgm:pt>
    <dgm:pt modelId="{4E1B51F5-ADAE-41F5-82E9-BBD7A7427205}" type="pres">
      <dgm:prSet presAssocID="{B009BB4B-EEA2-4467-8F7F-402CB60D7BA1}" presName="compNode" presStyleCnt="0"/>
      <dgm:spPr/>
    </dgm:pt>
    <dgm:pt modelId="{6535C9B4-58FD-45EF-AD54-2CD27376FF9B}" type="pres">
      <dgm:prSet presAssocID="{B009BB4B-EEA2-4467-8F7F-402CB60D7BA1}" presName="bgRect" presStyleLbl="bgShp" presStyleIdx="2" presStyleCnt="3"/>
      <dgm:spPr>
        <a:solidFill>
          <a:schemeClr val="accent4">
            <a:lumMod val="60000"/>
            <a:lumOff val="40000"/>
          </a:schemeClr>
        </a:solidFill>
      </dgm:spPr>
    </dgm:pt>
    <dgm:pt modelId="{B57F2D42-BE50-46B1-B0E0-808154737B22}" type="pres">
      <dgm:prSet presAssocID="{B009BB4B-EEA2-4467-8F7F-402CB60D7BA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983CE6B6-CAF6-440E-85AB-60AEAC6512A4}" type="pres">
      <dgm:prSet presAssocID="{B009BB4B-EEA2-4467-8F7F-402CB60D7BA1}" presName="spaceRect" presStyleCnt="0"/>
      <dgm:spPr/>
    </dgm:pt>
    <dgm:pt modelId="{BB9B94CE-87E3-4212-A442-725A2BE8ACD5}" type="pres">
      <dgm:prSet presAssocID="{B009BB4B-EEA2-4467-8F7F-402CB60D7BA1}" presName="parTx" presStyleLbl="revTx" presStyleIdx="4" presStyleCnt="5">
        <dgm:presLayoutVars>
          <dgm:chMax val="0"/>
          <dgm:chPref val="0"/>
        </dgm:presLayoutVars>
      </dgm:prSet>
      <dgm:spPr/>
    </dgm:pt>
  </dgm:ptLst>
  <dgm:cxnLst>
    <dgm:cxn modelId="{CAAA831B-25F1-4FB0-A6BE-594C8FF827DC}" type="presOf" srcId="{B009BB4B-EEA2-4467-8F7F-402CB60D7BA1}" destId="{BB9B94CE-87E3-4212-A442-725A2BE8ACD5}" srcOrd="0" destOrd="0" presId="urn:microsoft.com/office/officeart/2018/2/layout/IconVerticalSolidList"/>
    <dgm:cxn modelId="{BC7E002E-72F8-4EC3-9F88-9D165F3D14BF}" type="presOf" srcId="{194A330A-CA8A-4FBD-85DC-28A0A7B8FC5C}" destId="{DF71D27B-3F41-40D9-A936-262D83C488DB}" srcOrd="0" destOrd="0" presId="urn:microsoft.com/office/officeart/2018/2/layout/IconVerticalSolidList"/>
    <dgm:cxn modelId="{04F0EE2F-8714-4FC2-BB9D-7B41470D4A68}" type="presOf" srcId="{DDFD4B34-8BFA-4006-9690-8FD0792BAA89}" destId="{E7A39EBC-043F-46FE-9A3F-83D275C35152}" srcOrd="0" destOrd="0" presId="urn:microsoft.com/office/officeart/2018/2/layout/IconVerticalSolidList"/>
    <dgm:cxn modelId="{AA08CE3A-F326-4233-9B0B-478771D7EC04}" srcId="{1521A67E-CCE5-49F8-890B-9FFFC8A9F466}" destId="{39997295-8B21-4175-9B87-459ADD686BE8}" srcOrd="0" destOrd="0" parTransId="{2BAF21D1-8115-48DB-913F-1530D5FE067B}" sibTransId="{67CA51C4-7E47-46A8-99EE-71FD422DC763}"/>
    <dgm:cxn modelId="{0250B74C-13B2-4EC5-A5BB-2E80A49DCB93}" srcId="{30A50AA5-C72B-4760-BBD3-5A00DAF34BAA}" destId="{194A330A-CA8A-4FBD-85DC-28A0A7B8FC5C}" srcOrd="0" destOrd="0" parTransId="{35CFB42E-77CC-4C80-AE45-B337E564D756}" sibTransId="{715AE2CE-320A-4B58-B1A3-C7BA3967D12D}"/>
    <dgm:cxn modelId="{60A00D57-4D72-4B48-AA09-CFE88BA6EF80}" type="presOf" srcId="{A8AC3BB9-1896-4965-936B-03C07EFB133A}" destId="{DF71D27B-3F41-40D9-A936-262D83C488DB}" srcOrd="0" destOrd="1" presId="urn:microsoft.com/office/officeart/2018/2/layout/IconVerticalSolidList"/>
    <dgm:cxn modelId="{D38F667B-E0FB-457C-B08C-0716CEDFC881}" type="presOf" srcId="{1521A67E-CCE5-49F8-890B-9FFFC8A9F466}" destId="{922CB0FE-E6D7-4F81-A2FE-5444E55ABD3B}" srcOrd="0" destOrd="0" presId="urn:microsoft.com/office/officeart/2018/2/layout/IconVerticalSolidList"/>
    <dgm:cxn modelId="{0B756C7D-5A99-4B52-9989-DFBE69FE284E}" srcId="{1521A67E-CCE5-49F8-890B-9FFFC8A9F466}" destId="{30A50AA5-C72B-4760-BBD3-5A00DAF34BAA}" srcOrd="1" destOrd="0" parTransId="{ED0E28BF-9B39-41B3-B3CD-786CA775E908}" sibTransId="{0BE4D623-8BB1-4C10-BD7E-4F9D0989CD49}"/>
    <dgm:cxn modelId="{6896B484-6F05-4BD0-B92E-3865EDEBD65F}" type="presOf" srcId="{39997295-8B21-4175-9B87-459ADD686BE8}" destId="{48DDDFD4-7849-43A4-B666-7FD1A2DF7C43}" srcOrd="0" destOrd="0" presId="urn:microsoft.com/office/officeart/2018/2/layout/IconVerticalSolidList"/>
    <dgm:cxn modelId="{3DE0EA9B-CA66-4AD4-933C-6A6E21E28966}" srcId="{1521A67E-CCE5-49F8-890B-9FFFC8A9F466}" destId="{B009BB4B-EEA2-4467-8F7F-402CB60D7BA1}" srcOrd="2" destOrd="0" parTransId="{264085DD-345A-4FA3-B0ED-21C7AD1CB41D}" sibTransId="{F9A67A3C-7DB4-42E1-8991-A0A63D63A507}"/>
    <dgm:cxn modelId="{DB4FD9B0-E5DC-4F4D-B11F-D96C19BED2F1}" type="presOf" srcId="{9977933C-308D-48A2-B7B5-53776C41A607}" destId="{DF71D27B-3F41-40D9-A936-262D83C488DB}" srcOrd="0" destOrd="2" presId="urn:microsoft.com/office/officeart/2018/2/layout/IconVerticalSolidList"/>
    <dgm:cxn modelId="{EACCD5B4-C0A0-4149-B153-96E56E6723EF}" srcId="{30A50AA5-C72B-4760-BBD3-5A00DAF34BAA}" destId="{9977933C-308D-48A2-B7B5-53776C41A607}" srcOrd="2" destOrd="0" parTransId="{5EF1A0EB-A6C9-418F-92EE-A2117A1894EF}" sibTransId="{36D3EC8D-1EC7-4873-AC09-E27100E4CE42}"/>
    <dgm:cxn modelId="{BDC68DBC-2686-489D-A881-EB1458F560BB}" type="presOf" srcId="{30A50AA5-C72B-4760-BBD3-5A00DAF34BAA}" destId="{BF3E63A2-979F-4540-B4C5-B9F7447532E3}" srcOrd="0" destOrd="0" presId="urn:microsoft.com/office/officeart/2018/2/layout/IconVerticalSolidList"/>
    <dgm:cxn modelId="{5476C9CD-F525-4D6A-86F4-91DF3014783E}" srcId="{39997295-8B21-4175-9B87-459ADD686BE8}" destId="{DDFD4B34-8BFA-4006-9690-8FD0792BAA89}" srcOrd="0" destOrd="0" parTransId="{FE28F4D6-7BD8-4FF0-A0F7-CEB0E4FE856C}" sibTransId="{F76DDFE3-090E-4DB9-8FAD-BF4A0B9E5E43}"/>
    <dgm:cxn modelId="{195459D4-77A9-4D1D-836B-59B6752C87E3}" srcId="{30A50AA5-C72B-4760-BBD3-5A00DAF34BAA}" destId="{A8AC3BB9-1896-4965-936B-03C07EFB133A}" srcOrd="1" destOrd="0" parTransId="{8CA68F1A-B3A7-4FEA-B45A-0C38781892C2}" sibTransId="{7468A8E9-4FE8-4D48-9BFF-F06F27C1DE2C}"/>
    <dgm:cxn modelId="{92F8006F-EB43-4163-A70E-A3F6F2B07A14}" type="presParOf" srcId="{922CB0FE-E6D7-4F81-A2FE-5444E55ABD3B}" destId="{B9A3ADC7-C0FF-435F-920D-4FCDF0BC5BE7}" srcOrd="0" destOrd="0" presId="urn:microsoft.com/office/officeart/2018/2/layout/IconVerticalSolidList"/>
    <dgm:cxn modelId="{BA1CD49A-8C11-4196-92D2-3FDA13DCCFA7}" type="presParOf" srcId="{B9A3ADC7-C0FF-435F-920D-4FCDF0BC5BE7}" destId="{19350BCD-1ADD-4D26-9EF8-156E410BFE55}" srcOrd="0" destOrd="0" presId="urn:microsoft.com/office/officeart/2018/2/layout/IconVerticalSolidList"/>
    <dgm:cxn modelId="{5BED0D27-3865-44C6-96C4-FACD108A90D2}" type="presParOf" srcId="{B9A3ADC7-C0FF-435F-920D-4FCDF0BC5BE7}" destId="{A942A03A-5755-43D3-A8D1-658529FEDA0E}" srcOrd="1" destOrd="0" presId="urn:microsoft.com/office/officeart/2018/2/layout/IconVerticalSolidList"/>
    <dgm:cxn modelId="{5960C6DA-0AEC-40E8-9316-847FC1A39B9E}" type="presParOf" srcId="{B9A3ADC7-C0FF-435F-920D-4FCDF0BC5BE7}" destId="{9FAD28A3-D3F1-4519-97A8-7C901D343150}" srcOrd="2" destOrd="0" presId="urn:microsoft.com/office/officeart/2018/2/layout/IconVerticalSolidList"/>
    <dgm:cxn modelId="{49830101-0303-48B4-AAE1-F69892E34C83}" type="presParOf" srcId="{B9A3ADC7-C0FF-435F-920D-4FCDF0BC5BE7}" destId="{48DDDFD4-7849-43A4-B666-7FD1A2DF7C43}" srcOrd="3" destOrd="0" presId="urn:microsoft.com/office/officeart/2018/2/layout/IconVerticalSolidList"/>
    <dgm:cxn modelId="{400007EB-04A8-4A5D-97D8-3CB5539A4B62}" type="presParOf" srcId="{B9A3ADC7-C0FF-435F-920D-4FCDF0BC5BE7}" destId="{E7A39EBC-043F-46FE-9A3F-83D275C35152}" srcOrd="4" destOrd="0" presId="urn:microsoft.com/office/officeart/2018/2/layout/IconVerticalSolidList"/>
    <dgm:cxn modelId="{9EC82A8D-D5FE-4D53-A469-F4626B80E134}" type="presParOf" srcId="{922CB0FE-E6D7-4F81-A2FE-5444E55ABD3B}" destId="{545B4411-8017-4A65-BF51-8A9AE3B470F7}" srcOrd="1" destOrd="0" presId="urn:microsoft.com/office/officeart/2018/2/layout/IconVerticalSolidList"/>
    <dgm:cxn modelId="{F45DB8E1-ED9D-4910-A89C-D610DB81322D}" type="presParOf" srcId="{922CB0FE-E6D7-4F81-A2FE-5444E55ABD3B}" destId="{4DD4CA9D-4ADD-4AF4-8F35-9011064EDCD1}" srcOrd="2" destOrd="0" presId="urn:microsoft.com/office/officeart/2018/2/layout/IconVerticalSolidList"/>
    <dgm:cxn modelId="{4B585564-6943-4A6D-B65B-D33DCD2AFF79}" type="presParOf" srcId="{4DD4CA9D-4ADD-4AF4-8F35-9011064EDCD1}" destId="{D8A8CCC9-0405-46FB-A597-B4AD1825273A}" srcOrd="0" destOrd="0" presId="urn:microsoft.com/office/officeart/2018/2/layout/IconVerticalSolidList"/>
    <dgm:cxn modelId="{B760A80C-D8F2-434D-9055-CBF9D97166B6}" type="presParOf" srcId="{4DD4CA9D-4ADD-4AF4-8F35-9011064EDCD1}" destId="{EDD3C74C-32ED-43A4-AB62-C0A2F61A7E5B}" srcOrd="1" destOrd="0" presId="urn:microsoft.com/office/officeart/2018/2/layout/IconVerticalSolidList"/>
    <dgm:cxn modelId="{6A5A27F9-5F59-41F5-9B9D-36C449FC82E6}" type="presParOf" srcId="{4DD4CA9D-4ADD-4AF4-8F35-9011064EDCD1}" destId="{843A8E89-25AB-4D6F-8F20-9855D7C78603}" srcOrd="2" destOrd="0" presId="urn:microsoft.com/office/officeart/2018/2/layout/IconVerticalSolidList"/>
    <dgm:cxn modelId="{09CF6CEA-C7E3-4FBB-894D-7963E91A88FE}" type="presParOf" srcId="{4DD4CA9D-4ADD-4AF4-8F35-9011064EDCD1}" destId="{BF3E63A2-979F-4540-B4C5-B9F7447532E3}" srcOrd="3" destOrd="0" presId="urn:microsoft.com/office/officeart/2018/2/layout/IconVerticalSolidList"/>
    <dgm:cxn modelId="{A78DDC20-8A5E-4945-90BD-16326ADEFA04}" type="presParOf" srcId="{4DD4CA9D-4ADD-4AF4-8F35-9011064EDCD1}" destId="{DF71D27B-3F41-40D9-A936-262D83C488DB}" srcOrd="4" destOrd="0" presId="urn:microsoft.com/office/officeart/2018/2/layout/IconVerticalSolidList"/>
    <dgm:cxn modelId="{DF4B8F07-72C6-46BA-8A78-2A78CFEEC207}" type="presParOf" srcId="{922CB0FE-E6D7-4F81-A2FE-5444E55ABD3B}" destId="{B182E7A1-CF52-452A-8051-D594EED9A8E6}" srcOrd="3" destOrd="0" presId="urn:microsoft.com/office/officeart/2018/2/layout/IconVerticalSolidList"/>
    <dgm:cxn modelId="{E722E057-91EF-4467-8A1C-FACA01245BB5}" type="presParOf" srcId="{922CB0FE-E6D7-4F81-A2FE-5444E55ABD3B}" destId="{4E1B51F5-ADAE-41F5-82E9-BBD7A7427205}" srcOrd="4" destOrd="0" presId="urn:microsoft.com/office/officeart/2018/2/layout/IconVerticalSolidList"/>
    <dgm:cxn modelId="{9822FF2F-DB0E-4087-B4D7-A78E44CBCC7B}" type="presParOf" srcId="{4E1B51F5-ADAE-41F5-82E9-BBD7A7427205}" destId="{6535C9B4-58FD-45EF-AD54-2CD27376FF9B}" srcOrd="0" destOrd="0" presId="urn:microsoft.com/office/officeart/2018/2/layout/IconVerticalSolidList"/>
    <dgm:cxn modelId="{303D535C-A7CA-4942-A9D6-0EAFD554C3BF}" type="presParOf" srcId="{4E1B51F5-ADAE-41F5-82E9-BBD7A7427205}" destId="{B57F2D42-BE50-46B1-B0E0-808154737B22}" srcOrd="1" destOrd="0" presId="urn:microsoft.com/office/officeart/2018/2/layout/IconVerticalSolidList"/>
    <dgm:cxn modelId="{80631EA7-8989-4529-9DCA-686A04842C8F}" type="presParOf" srcId="{4E1B51F5-ADAE-41F5-82E9-BBD7A7427205}" destId="{983CE6B6-CAF6-440E-85AB-60AEAC6512A4}" srcOrd="2" destOrd="0" presId="urn:microsoft.com/office/officeart/2018/2/layout/IconVerticalSolidList"/>
    <dgm:cxn modelId="{62CE2316-E831-41EE-B278-EE10DBFC8FDE}" type="presParOf" srcId="{4E1B51F5-ADAE-41F5-82E9-BBD7A7427205}" destId="{BB9B94CE-87E3-4212-A442-725A2BE8ACD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F4ED68-3056-43B0-A3FB-B94B8F60841D}"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2A487F09-56FC-4531-BD10-B5E713BF6F9D}">
      <dgm:prSet custT="1"/>
      <dgm:spPr/>
      <dgm:t>
        <a:bodyPr/>
        <a:lstStyle/>
        <a:p>
          <a:r>
            <a:rPr lang="en-US" sz="2000" b="0" dirty="0"/>
            <a:t>A Globus Mapped Collection provides access to centrally administered storage platforms.</a:t>
          </a:r>
          <a:endParaRPr lang="en-US" sz="2000" dirty="0"/>
        </a:p>
      </dgm:t>
    </dgm:pt>
    <dgm:pt modelId="{52D6D294-5829-44CC-8E35-C10EE5BFBA9D}" type="parTrans" cxnId="{D4456D6F-07FF-43AC-B6C9-5B1A70288A11}">
      <dgm:prSet/>
      <dgm:spPr/>
      <dgm:t>
        <a:bodyPr/>
        <a:lstStyle/>
        <a:p>
          <a:endParaRPr lang="en-US"/>
        </a:p>
      </dgm:t>
    </dgm:pt>
    <dgm:pt modelId="{E3B4217B-180D-4168-9AEC-BE7FA24A2C4F}" type="sibTrans" cxnId="{D4456D6F-07FF-43AC-B6C9-5B1A70288A11}">
      <dgm:prSet/>
      <dgm:spPr/>
      <dgm:t>
        <a:bodyPr/>
        <a:lstStyle/>
        <a:p>
          <a:endParaRPr lang="en-US"/>
        </a:p>
      </dgm:t>
    </dgm:pt>
    <dgm:pt modelId="{BC4A17EF-B5B1-495A-AAC9-1C1389350727}">
      <dgm:prSet custT="1"/>
      <dgm:spPr/>
      <dgm:t>
        <a:bodyPr/>
        <a:lstStyle/>
        <a:p>
          <a:r>
            <a:rPr lang="en-US" sz="2000" b="0" dirty="0"/>
            <a:t>NU IT supports Mapped Collections that provide access both on-prem and cloud-based storage systems</a:t>
          </a:r>
          <a:endParaRPr lang="en-US" sz="2000" dirty="0"/>
        </a:p>
      </dgm:t>
    </dgm:pt>
    <dgm:pt modelId="{60E7737E-E054-4BBB-AA4B-D180A51DDF38}" type="parTrans" cxnId="{CA44B912-1748-4BCF-891D-E2BA44AD88F7}">
      <dgm:prSet/>
      <dgm:spPr/>
      <dgm:t>
        <a:bodyPr/>
        <a:lstStyle/>
        <a:p>
          <a:endParaRPr lang="en-US"/>
        </a:p>
      </dgm:t>
    </dgm:pt>
    <dgm:pt modelId="{4421FFC1-AD61-4F9A-AFD8-165B02FB8AAC}" type="sibTrans" cxnId="{CA44B912-1748-4BCF-891D-E2BA44AD88F7}">
      <dgm:prSet/>
      <dgm:spPr/>
      <dgm:t>
        <a:bodyPr/>
        <a:lstStyle/>
        <a:p>
          <a:endParaRPr lang="en-US"/>
        </a:p>
      </dgm:t>
    </dgm:pt>
    <dgm:pt modelId="{4150333B-ED85-4CA4-838B-6F9680265ABB}" type="pres">
      <dgm:prSet presAssocID="{3AF4ED68-3056-43B0-A3FB-B94B8F60841D}" presName="root" presStyleCnt="0">
        <dgm:presLayoutVars>
          <dgm:dir/>
          <dgm:resizeHandles val="exact"/>
        </dgm:presLayoutVars>
      </dgm:prSet>
      <dgm:spPr/>
    </dgm:pt>
    <dgm:pt modelId="{60679970-0A30-4853-8D2C-8538BE6A9B42}" type="pres">
      <dgm:prSet presAssocID="{2A487F09-56FC-4531-BD10-B5E713BF6F9D}" presName="compNode" presStyleCnt="0"/>
      <dgm:spPr/>
    </dgm:pt>
    <dgm:pt modelId="{21B781D4-0508-4809-A57A-D244262C8438}" type="pres">
      <dgm:prSet presAssocID="{2A487F09-56FC-4531-BD10-B5E713BF6F9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C10EF5E3-1ED2-4110-BD43-1C88D97664B9}" type="pres">
      <dgm:prSet presAssocID="{2A487F09-56FC-4531-BD10-B5E713BF6F9D}" presName="spaceRect" presStyleCnt="0"/>
      <dgm:spPr/>
    </dgm:pt>
    <dgm:pt modelId="{DDCB2D3A-74D5-4344-B606-2B03FF76ECAD}" type="pres">
      <dgm:prSet presAssocID="{2A487F09-56FC-4531-BD10-B5E713BF6F9D}" presName="textRect" presStyleLbl="revTx" presStyleIdx="0" presStyleCnt="2">
        <dgm:presLayoutVars>
          <dgm:chMax val="1"/>
          <dgm:chPref val="1"/>
        </dgm:presLayoutVars>
      </dgm:prSet>
      <dgm:spPr/>
    </dgm:pt>
    <dgm:pt modelId="{4E77A05D-C4C6-44A4-9C9F-4FE73AEFF6BB}" type="pres">
      <dgm:prSet presAssocID="{E3B4217B-180D-4168-9AEC-BE7FA24A2C4F}" presName="sibTrans" presStyleCnt="0"/>
      <dgm:spPr/>
    </dgm:pt>
    <dgm:pt modelId="{DEE40E15-2441-47FD-B983-885D7B800F56}" type="pres">
      <dgm:prSet presAssocID="{BC4A17EF-B5B1-495A-AAC9-1C1389350727}" presName="compNode" presStyleCnt="0"/>
      <dgm:spPr/>
    </dgm:pt>
    <dgm:pt modelId="{04FF2825-3EF2-4317-9793-8F7D8115E514}" type="pres">
      <dgm:prSet presAssocID="{BC4A17EF-B5B1-495A-AAC9-1C138935072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C97ECC26-44C6-4FEF-99ED-85F281133716}" type="pres">
      <dgm:prSet presAssocID="{BC4A17EF-B5B1-495A-AAC9-1C1389350727}" presName="spaceRect" presStyleCnt="0"/>
      <dgm:spPr/>
    </dgm:pt>
    <dgm:pt modelId="{C8378EEB-4588-4934-A0EE-53D325D5AE14}" type="pres">
      <dgm:prSet presAssocID="{BC4A17EF-B5B1-495A-AAC9-1C1389350727}" presName="textRect" presStyleLbl="revTx" presStyleIdx="1" presStyleCnt="2">
        <dgm:presLayoutVars>
          <dgm:chMax val="1"/>
          <dgm:chPref val="1"/>
        </dgm:presLayoutVars>
      </dgm:prSet>
      <dgm:spPr/>
    </dgm:pt>
  </dgm:ptLst>
  <dgm:cxnLst>
    <dgm:cxn modelId="{CA44B912-1748-4BCF-891D-E2BA44AD88F7}" srcId="{3AF4ED68-3056-43B0-A3FB-B94B8F60841D}" destId="{BC4A17EF-B5B1-495A-AAC9-1C1389350727}" srcOrd="1" destOrd="0" parTransId="{60E7737E-E054-4BBB-AA4B-D180A51DDF38}" sibTransId="{4421FFC1-AD61-4F9A-AFD8-165B02FB8AAC}"/>
    <dgm:cxn modelId="{F951A122-89BE-4F40-86EA-467511A10114}" type="presOf" srcId="{2A487F09-56FC-4531-BD10-B5E713BF6F9D}" destId="{DDCB2D3A-74D5-4344-B606-2B03FF76ECAD}" srcOrd="0" destOrd="0" presId="urn:microsoft.com/office/officeart/2018/2/layout/IconLabelList"/>
    <dgm:cxn modelId="{D4456D6F-07FF-43AC-B6C9-5B1A70288A11}" srcId="{3AF4ED68-3056-43B0-A3FB-B94B8F60841D}" destId="{2A487F09-56FC-4531-BD10-B5E713BF6F9D}" srcOrd="0" destOrd="0" parTransId="{52D6D294-5829-44CC-8E35-C10EE5BFBA9D}" sibTransId="{E3B4217B-180D-4168-9AEC-BE7FA24A2C4F}"/>
    <dgm:cxn modelId="{E8BA27BB-C82A-4233-82AB-ED4E4DD19A9F}" type="presOf" srcId="{3AF4ED68-3056-43B0-A3FB-B94B8F60841D}" destId="{4150333B-ED85-4CA4-838B-6F9680265ABB}" srcOrd="0" destOrd="0" presId="urn:microsoft.com/office/officeart/2018/2/layout/IconLabelList"/>
    <dgm:cxn modelId="{921BFAED-718C-4B6C-ACC7-3D36700E24B2}" type="presOf" srcId="{BC4A17EF-B5B1-495A-AAC9-1C1389350727}" destId="{C8378EEB-4588-4934-A0EE-53D325D5AE14}" srcOrd="0" destOrd="0" presId="urn:microsoft.com/office/officeart/2018/2/layout/IconLabelList"/>
    <dgm:cxn modelId="{52D0C3E3-834E-4AE9-9E58-DFDC5DA273A9}" type="presParOf" srcId="{4150333B-ED85-4CA4-838B-6F9680265ABB}" destId="{60679970-0A30-4853-8D2C-8538BE6A9B42}" srcOrd="0" destOrd="0" presId="urn:microsoft.com/office/officeart/2018/2/layout/IconLabelList"/>
    <dgm:cxn modelId="{AA6EAA51-6355-4588-9412-56AF681C2379}" type="presParOf" srcId="{60679970-0A30-4853-8D2C-8538BE6A9B42}" destId="{21B781D4-0508-4809-A57A-D244262C8438}" srcOrd="0" destOrd="0" presId="urn:microsoft.com/office/officeart/2018/2/layout/IconLabelList"/>
    <dgm:cxn modelId="{FCA78826-037A-4704-9EE8-B650DAD0F163}" type="presParOf" srcId="{60679970-0A30-4853-8D2C-8538BE6A9B42}" destId="{C10EF5E3-1ED2-4110-BD43-1C88D97664B9}" srcOrd="1" destOrd="0" presId="urn:microsoft.com/office/officeart/2018/2/layout/IconLabelList"/>
    <dgm:cxn modelId="{080F0AC4-44F7-41E8-B5FD-5482A6DDFA2E}" type="presParOf" srcId="{60679970-0A30-4853-8D2C-8538BE6A9B42}" destId="{DDCB2D3A-74D5-4344-B606-2B03FF76ECAD}" srcOrd="2" destOrd="0" presId="urn:microsoft.com/office/officeart/2018/2/layout/IconLabelList"/>
    <dgm:cxn modelId="{0D8380C2-0C41-48F9-86E8-C2ACAB5BAFB7}" type="presParOf" srcId="{4150333B-ED85-4CA4-838B-6F9680265ABB}" destId="{4E77A05D-C4C6-44A4-9C9F-4FE73AEFF6BB}" srcOrd="1" destOrd="0" presId="urn:microsoft.com/office/officeart/2018/2/layout/IconLabelList"/>
    <dgm:cxn modelId="{631B5AE6-7643-4774-9879-0F0345E08431}" type="presParOf" srcId="{4150333B-ED85-4CA4-838B-6F9680265ABB}" destId="{DEE40E15-2441-47FD-B983-885D7B800F56}" srcOrd="2" destOrd="0" presId="urn:microsoft.com/office/officeart/2018/2/layout/IconLabelList"/>
    <dgm:cxn modelId="{98AF061A-BA22-494C-B9CF-F8CDF07EE94E}" type="presParOf" srcId="{DEE40E15-2441-47FD-B983-885D7B800F56}" destId="{04FF2825-3EF2-4317-9793-8F7D8115E514}" srcOrd="0" destOrd="0" presId="urn:microsoft.com/office/officeart/2018/2/layout/IconLabelList"/>
    <dgm:cxn modelId="{C1A2556E-7CCB-4150-9016-8283F2296B13}" type="presParOf" srcId="{DEE40E15-2441-47FD-B983-885D7B800F56}" destId="{C97ECC26-44C6-4FEF-99ED-85F281133716}" srcOrd="1" destOrd="0" presId="urn:microsoft.com/office/officeart/2018/2/layout/IconLabelList"/>
    <dgm:cxn modelId="{CBF6C290-0E0C-47FB-999A-D6D7ABB9EE6B}" type="presParOf" srcId="{DEE40E15-2441-47FD-B983-885D7B800F56}" destId="{C8378EEB-4588-4934-A0EE-53D325D5AE1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1CEBB0-0D12-4588-86F3-7DB2B3E6884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E68C500-EA93-4625-9B89-8ACDD7859260}">
      <dgm:prSet custT="1"/>
      <dgm:spPr/>
      <dgm:t>
        <a:bodyPr/>
        <a:lstStyle/>
        <a:p>
          <a:r>
            <a:rPr lang="en-US" sz="2000" b="0" dirty="0"/>
            <a:t>A Globus Guest Collection is a shared storage space within Globus that enables external collaborators to access specific data. </a:t>
          </a:r>
          <a:endParaRPr lang="en-US" sz="2000" dirty="0"/>
        </a:p>
      </dgm:t>
    </dgm:pt>
    <dgm:pt modelId="{9439F4DE-2BD0-49A9-971F-845394AF1358}" type="parTrans" cxnId="{B6699E23-F2DD-4ECB-82EE-C60A3ACE2AE0}">
      <dgm:prSet/>
      <dgm:spPr/>
      <dgm:t>
        <a:bodyPr/>
        <a:lstStyle/>
        <a:p>
          <a:endParaRPr lang="en-US"/>
        </a:p>
      </dgm:t>
    </dgm:pt>
    <dgm:pt modelId="{6CBA59E7-AC33-45F4-A7C2-A65A5000F67C}" type="sibTrans" cxnId="{B6699E23-F2DD-4ECB-82EE-C60A3ACE2AE0}">
      <dgm:prSet/>
      <dgm:spPr/>
      <dgm:t>
        <a:bodyPr/>
        <a:lstStyle/>
        <a:p>
          <a:endParaRPr lang="en-US"/>
        </a:p>
      </dgm:t>
    </dgm:pt>
    <dgm:pt modelId="{AB9E5019-0AC1-43CE-AE9B-45758F3BAC30}">
      <dgm:prSet custT="1"/>
      <dgm:spPr/>
      <dgm:t>
        <a:bodyPr/>
        <a:lstStyle/>
        <a:p>
          <a:r>
            <a:rPr lang="en-US" sz="2000" b="0" dirty="0"/>
            <a:t>Guest Collections facilitate secure external collaboration by providing controlled access to designated data. This allows researchers to collaborate with external partners without compromising data security.</a:t>
          </a:r>
          <a:endParaRPr lang="en-US" sz="2000" dirty="0"/>
        </a:p>
      </dgm:t>
    </dgm:pt>
    <dgm:pt modelId="{3F9299F9-AB7C-4EBE-81D1-9EBDED611D91}" type="parTrans" cxnId="{DF86B3D9-DF78-49C9-83D8-6EE978F33D10}">
      <dgm:prSet/>
      <dgm:spPr/>
      <dgm:t>
        <a:bodyPr/>
        <a:lstStyle/>
        <a:p>
          <a:endParaRPr lang="en-US"/>
        </a:p>
      </dgm:t>
    </dgm:pt>
    <dgm:pt modelId="{588FA6ED-B873-4F86-9D91-0DBFE1E5B063}" type="sibTrans" cxnId="{DF86B3D9-DF78-49C9-83D8-6EE978F33D10}">
      <dgm:prSet/>
      <dgm:spPr/>
      <dgm:t>
        <a:bodyPr/>
        <a:lstStyle/>
        <a:p>
          <a:endParaRPr lang="en-US"/>
        </a:p>
      </dgm:t>
    </dgm:pt>
    <dgm:pt modelId="{09610D91-8C48-4B90-8EEC-C3A72C0B789B}" type="pres">
      <dgm:prSet presAssocID="{DF1CEBB0-0D12-4588-86F3-7DB2B3E6884F}" presName="root" presStyleCnt="0">
        <dgm:presLayoutVars>
          <dgm:dir/>
          <dgm:resizeHandles val="exact"/>
        </dgm:presLayoutVars>
      </dgm:prSet>
      <dgm:spPr/>
    </dgm:pt>
    <dgm:pt modelId="{618BE3DB-30DA-4509-9638-2F1744432295}" type="pres">
      <dgm:prSet presAssocID="{3E68C500-EA93-4625-9B89-8ACDD7859260}" presName="compNode" presStyleCnt="0"/>
      <dgm:spPr/>
    </dgm:pt>
    <dgm:pt modelId="{A9FDD5FB-FE8B-402F-9E35-3639DBBB2624}" type="pres">
      <dgm:prSet presAssocID="{3E68C500-EA93-4625-9B89-8ACDD785926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83FFE964-0B15-4FD8-8FE0-8FF1BB23ACE2}" type="pres">
      <dgm:prSet presAssocID="{3E68C500-EA93-4625-9B89-8ACDD7859260}" presName="spaceRect" presStyleCnt="0"/>
      <dgm:spPr/>
    </dgm:pt>
    <dgm:pt modelId="{C4E11A53-DF99-4CFA-9735-56F309FC6D85}" type="pres">
      <dgm:prSet presAssocID="{3E68C500-EA93-4625-9B89-8ACDD7859260}" presName="textRect" presStyleLbl="revTx" presStyleIdx="0" presStyleCnt="2" custScaleX="123869" custScaleY="132312">
        <dgm:presLayoutVars>
          <dgm:chMax val="1"/>
          <dgm:chPref val="1"/>
        </dgm:presLayoutVars>
      </dgm:prSet>
      <dgm:spPr/>
    </dgm:pt>
    <dgm:pt modelId="{227FBE64-4541-4849-85BA-7727973A8177}" type="pres">
      <dgm:prSet presAssocID="{6CBA59E7-AC33-45F4-A7C2-A65A5000F67C}" presName="sibTrans" presStyleCnt="0"/>
      <dgm:spPr/>
    </dgm:pt>
    <dgm:pt modelId="{CA303B30-F11C-49A3-9704-9BF50D4D5F38}" type="pres">
      <dgm:prSet presAssocID="{AB9E5019-0AC1-43CE-AE9B-45758F3BAC30}" presName="compNode" presStyleCnt="0"/>
      <dgm:spPr/>
    </dgm:pt>
    <dgm:pt modelId="{7644CABE-DA95-4FE2-B293-0D09AE3F9BFF}" type="pres">
      <dgm:prSet presAssocID="{AB9E5019-0AC1-43CE-AE9B-45758F3BAC30}" presName="iconRect" presStyleLbl="node1" presStyleIdx="1" presStyleCnt="2" custLinFactNeighborX="-6187" custLinFactNeighborY="105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4F65BEE9-850B-461B-A5E3-5043B3718A05}" type="pres">
      <dgm:prSet presAssocID="{AB9E5019-0AC1-43CE-AE9B-45758F3BAC30}" presName="spaceRect" presStyleCnt="0"/>
      <dgm:spPr/>
    </dgm:pt>
    <dgm:pt modelId="{242F4FA9-5E1A-41A8-AD16-CBBB9EA8BBA5}" type="pres">
      <dgm:prSet presAssocID="{AB9E5019-0AC1-43CE-AE9B-45758F3BAC30}" presName="textRect" presStyleLbl="revTx" presStyleIdx="1" presStyleCnt="2" custScaleX="118673" custScaleY="129772" custLinFactNeighborX="-5704">
        <dgm:presLayoutVars>
          <dgm:chMax val="1"/>
          <dgm:chPref val="1"/>
        </dgm:presLayoutVars>
      </dgm:prSet>
      <dgm:spPr/>
    </dgm:pt>
  </dgm:ptLst>
  <dgm:cxnLst>
    <dgm:cxn modelId="{7BF4A01A-73B6-44F0-BCC6-BF63F225C5D4}" type="presOf" srcId="{DF1CEBB0-0D12-4588-86F3-7DB2B3E6884F}" destId="{09610D91-8C48-4B90-8EEC-C3A72C0B789B}" srcOrd="0" destOrd="0" presId="urn:microsoft.com/office/officeart/2018/2/layout/IconLabelList"/>
    <dgm:cxn modelId="{B6699E23-F2DD-4ECB-82EE-C60A3ACE2AE0}" srcId="{DF1CEBB0-0D12-4588-86F3-7DB2B3E6884F}" destId="{3E68C500-EA93-4625-9B89-8ACDD7859260}" srcOrd="0" destOrd="0" parTransId="{9439F4DE-2BD0-49A9-971F-845394AF1358}" sibTransId="{6CBA59E7-AC33-45F4-A7C2-A65A5000F67C}"/>
    <dgm:cxn modelId="{A3C4DA35-64F6-43B6-9D27-D886642BBAE0}" type="presOf" srcId="{AB9E5019-0AC1-43CE-AE9B-45758F3BAC30}" destId="{242F4FA9-5E1A-41A8-AD16-CBBB9EA8BBA5}" srcOrd="0" destOrd="0" presId="urn:microsoft.com/office/officeart/2018/2/layout/IconLabelList"/>
    <dgm:cxn modelId="{E8286060-9E89-4938-8FF7-86CB59E61690}" type="presOf" srcId="{3E68C500-EA93-4625-9B89-8ACDD7859260}" destId="{C4E11A53-DF99-4CFA-9735-56F309FC6D85}" srcOrd="0" destOrd="0" presId="urn:microsoft.com/office/officeart/2018/2/layout/IconLabelList"/>
    <dgm:cxn modelId="{DF86B3D9-DF78-49C9-83D8-6EE978F33D10}" srcId="{DF1CEBB0-0D12-4588-86F3-7DB2B3E6884F}" destId="{AB9E5019-0AC1-43CE-AE9B-45758F3BAC30}" srcOrd="1" destOrd="0" parTransId="{3F9299F9-AB7C-4EBE-81D1-9EBDED611D91}" sibTransId="{588FA6ED-B873-4F86-9D91-0DBFE1E5B063}"/>
    <dgm:cxn modelId="{2259894C-37A4-4913-9630-34012B43D76C}" type="presParOf" srcId="{09610D91-8C48-4B90-8EEC-C3A72C0B789B}" destId="{618BE3DB-30DA-4509-9638-2F1744432295}" srcOrd="0" destOrd="0" presId="urn:microsoft.com/office/officeart/2018/2/layout/IconLabelList"/>
    <dgm:cxn modelId="{8465090A-1B5A-4D51-8426-0C7D06121168}" type="presParOf" srcId="{618BE3DB-30DA-4509-9638-2F1744432295}" destId="{A9FDD5FB-FE8B-402F-9E35-3639DBBB2624}" srcOrd="0" destOrd="0" presId="urn:microsoft.com/office/officeart/2018/2/layout/IconLabelList"/>
    <dgm:cxn modelId="{A5DBC7E3-CC85-4BCA-BC04-B7E01C995BD3}" type="presParOf" srcId="{618BE3DB-30DA-4509-9638-2F1744432295}" destId="{83FFE964-0B15-4FD8-8FE0-8FF1BB23ACE2}" srcOrd="1" destOrd="0" presId="urn:microsoft.com/office/officeart/2018/2/layout/IconLabelList"/>
    <dgm:cxn modelId="{C20C5F52-8D80-48F5-8D29-23EFE865DA8C}" type="presParOf" srcId="{618BE3DB-30DA-4509-9638-2F1744432295}" destId="{C4E11A53-DF99-4CFA-9735-56F309FC6D85}" srcOrd="2" destOrd="0" presId="urn:microsoft.com/office/officeart/2018/2/layout/IconLabelList"/>
    <dgm:cxn modelId="{30694C42-51DD-4F2C-A4EE-B44FDA2DC824}" type="presParOf" srcId="{09610D91-8C48-4B90-8EEC-C3A72C0B789B}" destId="{227FBE64-4541-4849-85BA-7727973A8177}" srcOrd="1" destOrd="0" presId="urn:microsoft.com/office/officeart/2018/2/layout/IconLabelList"/>
    <dgm:cxn modelId="{787305A4-1D17-4D6A-81C9-DADA6E50A572}" type="presParOf" srcId="{09610D91-8C48-4B90-8EEC-C3A72C0B789B}" destId="{CA303B30-F11C-49A3-9704-9BF50D4D5F38}" srcOrd="2" destOrd="0" presId="urn:microsoft.com/office/officeart/2018/2/layout/IconLabelList"/>
    <dgm:cxn modelId="{C0D64055-782D-4345-87BF-E3C769DA6FBB}" type="presParOf" srcId="{CA303B30-F11C-49A3-9704-9BF50D4D5F38}" destId="{7644CABE-DA95-4FE2-B293-0D09AE3F9BFF}" srcOrd="0" destOrd="0" presId="urn:microsoft.com/office/officeart/2018/2/layout/IconLabelList"/>
    <dgm:cxn modelId="{68714B36-7715-4C49-A2D6-54B35888DF5F}" type="presParOf" srcId="{CA303B30-F11C-49A3-9704-9BF50D4D5F38}" destId="{4F65BEE9-850B-461B-A5E3-5043B3718A05}" srcOrd="1" destOrd="0" presId="urn:microsoft.com/office/officeart/2018/2/layout/IconLabelList"/>
    <dgm:cxn modelId="{4C9D4EB4-0C91-4224-AF1A-911EA8A49127}" type="presParOf" srcId="{CA303B30-F11C-49A3-9704-9BF50D4D5F38}" destId="{242F4FA9-5E1A-41A8-AD16-CBBB9EA8BBA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A315B87-7E13-40D5-8789-7A02553C6F3B}"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188B764E-6D59-4C4E-BE10-5E3EBA20A79C}">
      <dgm:prSet custT="1"/>
      <dgm:spPr/>
      <dgm:t>
        <a:bodyPr/>
        <a:lstStyle/>
        <a:p>
          <a:r>
            <a:rPr lang="en-US" sz="2000" b="0" dirty="0"/>
            <a:t>A Globus Connect Personal Collection is enabled by installing Globus Connect Personal client on a local machine.</a:t>
          </a:r>
          <a:endParaRPr lang="en-US" sz="2000" dirty="0"/>
        </a:p>
      </dgm:t>
    </dgm:pt>
    <dgm:pt modelId="{49EA1EAD-01D3-4F46-A0F0-EAB899B602AF}" type="parTrans" cxnId="{29847A4A-E991-4A67-952F-E07074F2C22B}">
      <dgm:prSet/>
      <dgm:spPr/>
      <dgm:t>
        <a:bodyPr/>
        <a:lstStyle/>
        <a:p>
          <a:endParaRPr lang="en-US" sz="2000"/>
        </a:p>
      </dgm:t>
    </dgm:pt>
    <dgm:pt modelId="{6BA4BB65-4D50-411E-AAF8-862E2DA277AE}" type="sibTrans" cxnId="{29847A4A-E991-4A67-952F-E07074F2C22B}">
      <dgm:prSet/>
      <dgm:spPr/>
      <dgm:t>
        <a:bodyPr/>
        <a:lstStyle/>
        <a:p>
          <a:endParaRPr lang="en-US" sz="2000"/>
        </a:p>
      </dgm:t>
    </dgm:pt>
    <dgm:pt modelId="{83FF942B-BA5B-4EB7-B4D0-D92197176C15}">
      <dgm:prSet custT="1"/>
      <dgm:spPr/>
      <dgm:t>
        <a:bodyPr/>
        <a:lstStyle/>
        <a:p>
          <a:r>
            <a:rPr lang="en-US" sz="2000" b="0" dirty="0"/>
            <a:t>Globus Connect Personal Collections allow for efficient transfers between local storage and other Globus endpoints.</a:t>
          </a:r>
          <a:endParaRPr lang="en-US" sz="2000" dirty="0"/>
        </a:p>
      </dgm:t>
    </dgm:pt>
    <dgm:pt modelId="{2C5CACC9-CC3E-44DF-8330-D4DDA5E65DD8}" type="parTrans" cxnId="{87318326-3A02-4081-B77E-8B23B43DDAD8}">
      <dgm:prSet/>
      <dgm:spPr/>
      <dgm:t>
        <a:bodyPr/>
        <a:lstStyle/>
        <a:p>
          <a:endParaRPr lang="en-US" sz="2000"/>
        </a:p>
      </dgm:t>
    </dgm:pt>
    <dgm:pt modelId="{1F7B5BB9-C221-44C4-A9B4-EEC984D020CF}" type="sibTrans" cxnId="{87318326-3A02-4081-B77E-8B23B43DDAD8}">
      <dgm:prSet/>
      <dgm:spPr/>
      <dgm:t>
        <a:bodyPr/>
        <a:lstStyle/>
        <a:p>
          <a:endParaRPr lang="en-US" sz="2000"/>
        </a:p>
      </dgm:t>
    </dgm:pt>
    <dgm:pt modelId="{76790EED-0006-4E73-857F-AA3521537F6A}" type="pres">
      <dgm:prSet presAssocID="{0A315B87-7E13-40D5-8789-7A02553C6F3B}" presName="root" presStyleCnt="0">
        <dgm:presLayoutVars>
          <dgm:dir/>
          <dgm:resizeHandles val="exact"/>
        </dgm:presLayoutVars>
      </dgm:prSet>
      <dgm:spPr/>
    </dgm:pt>
    <dgm:pt modelId="{F55F0F0B-9CDA-4CE5-8677-D66DC65AEFA9}" type="pres">
      <dgm:prSet presAssocID="{188B764E-6D59-4C4E-BE10-5E3EBA20A79C}" presName="compNode" presStyleCnt="0"/>
      <dgm:spPr/>
    </dgm:pt>
    <dgm:pt modelId="{C5181584-CA3D-4FF7-A266-8ECEC33EA56B}" type="pres">
      <dgm:prSet presAssocID="{188B764E-6D59-4C4E-BE10-5E3EBA20A79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router"/>
        </a:ext>
      </dgm:extLst>
    </dgm:pt>
    <dgm:pt modelId="{59701220-3E19-413E-A85F-0FD727887E42}" type="pres">
      <dgm:prSet presAssocID="{188B764E-6D59-4C4E-BE10-5E3EBA20A79C}" presName="spaceRect" presStyleCnt="0"/>
      <dgm:spPr/>
    </dgm:pt>
    <dgm:pt modelId="{E5E92293-587C-4036-8CD0-B9F1AC6AA1FB}" type="pres">
      <dgm:prSet presAssocID="{188B764E-6D59-4C4E-BE10-5E3EBA20A79C}" presName="textRect" presStyleLbl="revTx" presStyleIdx="0" presStyleCnt="2">
        <dgm:presLayoutVars>
          <dgm:chMax val="1"/>
          <dgm:chPref val="1"/>
        </dgm:presLayoutVars>
      </dgm:prSet>
      <dgm:spPr/>
    </dgm:pt>
    <dgm:pt modelId="{712DCEF8-945D-4FDB-A0D0-E7D378FB78AC}" type="pres">
      <dgm:prSet presAssocID="{6BA4BB65-4D50-411E-AAF8-862E2DA277AE}" presName="sibTrans" presStyleCnt="0"/>
      <dgm:spPr/>
    </dgm:pt>
    <dgm:pt modelId="{A13C16FC-2619-4F17-8A2F-D60E7FC27357}" type="pres">
      <dgm:prSet presAssocID="{83FF942B-BA5B-4EB7-B4D0-D92197176C15}" presName="compNode" presStyleCnt="0"/>
      <dgm:spPr/>
    </dgm:pt>
    <dgm:pt modelId="{8A2A0367-8BCF-4C27-90F5-DB0F11F77F6F}" type="pres">
      <dgm:prSet presAssocID="{83FF942B-BA5B-4EB7-B4D0-D92197176C1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E389AE95-44FB-40D6-856E-998BF2BD0565}" type="pres">
      <dgm:prSet presAssocID="{83FF942B-BA5B-4EB7-B4D0-D92197176C15}" presName="spaceRect" presStyleCnt="0"/>
      <dgm:spPr/>
    </dgm:pt>
    <dgm:pt modelId="{BEC0B242-6910-4C6E-8972-E32FB02448A8}" type="pres">
      <dgm:prSet presAssocID="{83FF942B-BA5B-4EB7-B4D0-D92197176C15}" presName="textRect" presStyleLbl="revTx" presStyleIdx="1" presStyleCnt="2">
        <dgm:presLayoutVars>
          <dgm:chMax val="1"/>
          <dgm:chPref val="1"/>
        </dgm:presLayoutVars>
      </dgm:prSet>
      <dgm:spPr/>
    </dgm:pt>
  </dgm:ptLst>
  <dgm:cxnLst>
    <dgm:cxn modelId="{BA135718-75C8-4192-B850-47933A4970E7}" type="presOf" srcId="{0A315B87-7E13-40D5-8789-7A02553C6F3B}" destId="{76790EED-0006-4E73-857F-AA3521537F6A}" srcOrd="0" destOrd="0" presId="urn:microsoft.com/office/officeart/2018/2/layout/IconLabelList"/>
    <dgm:cxn modelId="{87318326-3A02-4081-B77E-8B23B43DDAD8}" srcId="{0A315B87-7E13-40D5-8789-7A02553C6F3B}" destId="{83FF942B-BA5B-4EB7-B4D0-D92197176C15}" srcOrd="1" destOrd="0" parTransId="{2C5CACC9-CC3E-44DF-8330-D4DDA5E65DD8}" sibTransId="{1F7B5BB9-C221-44C4-A9B4-EEC984D020CF}"/>
    <dgm:cxn modelId="{29847A4A-E991-4A67-952F-E07074F2C22B}" srcId="{0A315B87-7E13-40D5-8789-7A02553C6F3B}" destId="{188B764E-6D59-4C4E-BE10-5E3EBA20A79C}" srcOrd="0" destOrd="0" parTransId="{49EA1EAD-01D3-4F46-A0F0-EAB899B602AF}" sibTransId="{6BA4BB65-4D50-411E-AAF8-862E2DA277AE}"/>
    <dgm:cxn modelId="{B509F0DD-5A7B-4F99-A752-E93F4C203C75}" type="presOf" srcId="{188B764E-6D59-4C4E-BE10-5E3EBA20A79C}" destId="{E5E92293-587C-4036-8CD0-B9F1AC6AA1FB}" srcOrd="0" destOrd="0" presId="urn:microsoft.com/office/officeart/2018/2/layout/IconLabelList"/>
    <dgm:cxn modelId="{C45CB6FF-FED3-49F9-A00D-77B652C43A6B}" type="presOf" srcId="{83FF942B-BA5B-4EB7-B4D0-D92197176C15}" destId="{BEC0B242-6910-4C6E-8972-E32FB02448A8}" srcOrd="0" destOrd="0" presId="urn:microsoft.com/office/officeart/2018/2/layout/IconLabelList"/>
    <dgm:cxn modelId="{D251F3DC-8A2B-4D7A-BABB-B78ECFE231EB}" type="presParOf" srcId="{76790EED-0006-4E73-857F-AA3521537F6A}" destId="{F55F0F0B-9CDA-4CE5-8677-D66DC65AEFA9}" srcOrd="0" destOrd="0" presId="urn:microsoft.com/office/officeart/2018/2/layout/IconLabelList"/>
    <dgm:cxn modelId="{FE0AB462-26FB-4939-A966-FBB4A457361A}" type="presParOf" srcId="{F55F0F0B-9CDA-4CE5-8677-D66DC65AEFA9}" destId="{C5181584-CA3D-4FF7-A266-8ECEC33EA56B}" srcOrd="0" destOrd="0" presId="urn:microsoft.com/office/officeart/2018/2/layout/IconLabelList"/>
    <dgm:cxn modelId="{1F565C90-4CEA-4CBA-8CA7-C6C51784F1A2}" type="presParOf" srcId="{F55F0F0B-9CDA-4CE5-8677-D66DC65AEFA9}" destId="{59701220-3E19-413E-A85F-0FD727887E42}" srcOrd="1" destOrd="0" presId="urn:microsoft.com/office/officeart/2018/2/layout/IconLabelList"/>
    <dgm:cxn modelId="{62B75DCF-E19E-4C02-8309-2B7A5281846C}" type="presParOf" srcId="{F55F0F0B-9CDA-4CE5-8677-D66DC65AEFA9}" destId="{E5E92293-587C-4036-8CD0-B9F1AC6AA1FB}" srcOrd="2" destOrd="0" presId="urn:microsoft.com/office/officeart/2018/2/layout/IconLabelList"/>
    <dgm:cxn modelId="{03D21215-83A7-453F-9D94-D4EB3A6D311D}" type="presParOf" srcId="{76790EED-0006-4E73-857F-AA3521537F6A}" destId="{712DCEF8-945D-4FDB-A0D0-E7D378FB78AC}" srcOrd="1" destOrd="0" presId="urn:microsoft.com/office/officeart/2018/2/layout/IconLabelList"/>
    <dgm:cxn modelId="{F54BEF99-7B47-4D2C-ACD3-290581853D55}" type="presParOf" srcId="{76790EED-0006-4E73-857F-AA3521537F6A}" destId="{A13C16FC-2619-4F17-8A2F-D60E7FC27357}" srcOrd="2" destOrd="0" presId="urn:microsoft.com/office/officeart/2018/2/layout/IconLabelList"/>
    <dgm:cxn modelId="{B03892EA-E479-4E0F-85F8-5E5A07339069}" type="presParOf" srcId="{A13C16FC-2619-4F17-8A2F-D60E7FC27357}" destId="{8A2A0367-8BCF-4C27-90F5-DB0F11F77F6F}" srcOrd="0" destOrd="0" presId="urn:microsoft.com/office/officeart/2018/2/layout/IconLabelList"/>
    <dgm:cxn modelId="{318F6DC4-321B-4EBB-B96E-88D77C9DBEE2}" type="presParOf" srcId="{A13C16FC-2619-4F17-8A2F-D60E7FC27357}" destId="{E389AE95-44FB-40D6-856E-998BF2BD0565}" srcOrd="1" destOrd="0" presId="urn:microsoft.com/office/officeart/2018/2/layout/IconLabelList"/>
    <dgm:cxn modelId="{0FDD1139-FCCA-459E-907B-130782820153}" type="presParOf" srcId="{A13C16FC-2619-4F17-8A2F-D60E7FC27357}" destId="{BEC0B242-6910-4C6E-8972-E32FB02448A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39BE3DD-2F28-4A59-832D-AE86ECC6F7B2}" type="doc">
      <dgm:prSet loTypeId="urn:microsoft.com/office/officeart/2005/8/layout/hierarchy1" loCatId="hierarchy" qsTypeId="urn:microsoft.com/office/officeart/2005/8/quickstyle/simple2" qsCatId="simple" csTypeId="urn:microsoft.com/office/officeart/2005/8/colors/accent2_2" csCatId="accent2" phldr="1"/>
      <dgm:spPr/>
      <dgm:t>
        <a:bodyPr/>
        <a:lstStyle/>
        <a:p>
          <a:endParaRPr lang="en-US"/>
        </a:p>
      </dgm:t>
    </dgm:pt>
    <dgm:pt modelId="{D62553B4-D61D-48B0-B9AA-50DFD7D707B4}">
      <dgm:prSet/>
      <dgm:spPr>
        <a:ln>
          <a:solidFill>
            <a:srgbClr val="7030A0"/>
          </a:solidFill>
        </a:ln>
      </dgm:spPr>
      <dgm:t>
        <a:bodyPr/>
        <a:lstStyle/>
        <a:p>
          <a:r>
            <a:rPr lang="en-US" dirty="0"/>
            <a:t>Use of Globus with the Northwestern Quest Mapped Collection requires a Quest account.</a:t>
          </a:r>
        </a:p>
      </dgm:t>
    </dgm:pt>
    <dgm:pt modelId="{B03EC355-7BEB-4B7E-9BAB-015E6ACADD62}" type="parTrans" cxnId="{DE9F15EF-DD42-4C3F-A623-A50947F38EE8}">
      <dgm:prSet/>
      <dgm:spPr/>
      <dgm:t>
        <a:bodyPr/>
        <a:lstStyle/>
        <a:p>
          <a:endParaRPr lang="en-US"/>
        </a:p>
      </dgm:t>
    </dgm:pt>
    <dgm:pt modelId="{6630060C-0624-42DD-AB50-FDF62FC3BE5B}" type="sibTrans" cxnId="{DE9F15EF-DD42-4C3F-A623-A50947F38EE8}">
      <dgm:prSet/>
      <dgm:spPr/>
      <dgm:t>
        <a:bodyPr/>
        <a:lstStyle/>
        <a:p>
          <a:endParaRPr lang="en-US"/>
        </a:p>
      </dgm:t>
    </dgm:pt>
    <dgm:pt modelId="{9EE0CCE0-5B6A-4F78-8E73-F8EF884BAFA1}">
      <dgm:prSet/>
      <dgm:spPr>
        <a:ln>
          <a:solidFill>
            <a:srgbClr val="7030A0"/>
          </a:solidFill>
        </a:ln>
      </dgm:spPr>
      <dgm:t>
        <a:bodyPr/>
        <a:lstStyle/>
        <a:p>
          <a:r>
            <a:rPr lang="en-US"/>
            <a:t>Globus uses your netID and Password for authentication via Northwestern’s Single Sign-On Service (SSO)</a:t>
          </a:r>
        </a:p>
      </dgm:t>
    </dgm:pt>
    <dgm:pt modelId="{20CF3128-9BB6-4C24-911A-8E55D9D8E64B}" type="parTrans" cxnId="{97042C5C-FA0F-4A86-A168-579F091D2201}">
      <dgm:prSet/>
      <dgm:spPr/>
      <dgm:t>
        <a:bodyPr/>
        <a:lstStyle/>
        <a:p>
          <a:endParaRPr lang="en-US"/>
        </a:p>
      </dgm:t>
    </dgm:pt>
    <dgm:pt modelId="{A67D9797-0DFA-448F-987A-820716B22CEC}" type="sibTrans" cxnId="{97042C5C-FA0F-4A86-A168-579F091D2201}">
      <dgm:prSet/>
      <dgm:spPr/>
      <dgm:t>
        <a:bodyPr/>
        <a:lstStyle/>
        <a:p>
          <a:endParaRPr lang="en-US"/>
        </a:p>
      </dgm:t>
    </dgm:pt>
    <dgm:pt modelId="{08F1C062-40F9-4AD8-8C2A-E884398C5D57}">
      <dgm:prSet/>
      <dgm:spPr>
        <a:ln>
          <a:solidFill>
            <a:srgbClr val="7030A0"/>
          </a:solidFill>
        </a:ln>
      </dgm:spPr>
      <dgm:t>
        <a:bodyPr/>
        <a:lstStyle/>
        <a:p>
          <a:r>
            <a:rPr lang="en-US" dirty="0"/>
            <a:t>Use of Globus with RDSS requires user to complete the </a:t>
          </a:r>
          <a:r>
            <a:rPr lang="en-US" dirty="0">
              <a:hlinkClick xmlns:r="http://schemas.openxmlformats.org/officeDocument/2006/relationships" r:id="rId1"/>
            </a:rPr>
            <a:t>Request Access to RDSS via Globus form</a:t>
          </a:r>
          <a:r>
            <a:rPr lang="en-US" dirty="0"/>
            <a:t>. </a:t>
          </a:r>
        </a:p>
      </dgm:t>
    </dgm:pt>
    <dgm:pt modelId="{5E028869-BD65-4182-87BE-3FF7C27154F0}" type="parTrans" cxnId="{D77FCDA2-F3BC-4A71-A403-44B76B8F56AB}">
      <dgm:prSet/>
      <dgm:spPr/>
      <dgm:t>
        <a:bodyPr/>
        <a:lstStyle/>
        <a:p>
          <a:endParaRPr lang="en-US"/>
        </a:p>
      </dgm:t>
    </dgm:pt>
    <dgm:pt modelId="{B8EBB7C8-AFCE-491A-8932-3E51E0CF85BF}" type="sibTrans" cxnId="{D77FCDA2-F3BC-4A71-A403-44B76B8F56AB}">
      <dgm:prSet/>
      <dgm:spPr/>
      <dgm:t>
        <a:bodyPr/>
        <a:lstStyle/>
        <a:p>
          <a:endParaRPr lang="en-US"/>
        </a:p>
      </dgm:t>
    </dgm:pt>
    <dgm:pt modelId="{66E0AEB4-B2EA-40BD-980D-4ABE98D07E5E}" type="pres">
      <dgm:prSet presAssocID="{939BE3DD-2F28-4A59-832D-AE86ECC6F7B2}" presName="hierChild1" presStyleCnt="0">
        <dgm:presLayoutVars>
          <dgm:chPref val="1"/>
          <dgm:dir/>
          <dgm:animOne val="branch"/>
          <dgm:animLvl val="lvl"/>
          <dgm:resizeHandles/>
        </dgm:presLayoutVars>
      </dgm:prSet>
      <dgm:spPr/>
    </dgm:pt>
    <dgm:pt modelId="{C7B056C6-4C55-4DAF-BF64-98B09DC958F1}" type="pres">
      <dgm:prSet presAssocID="{D62553B4-D61D-48B0-B9AA-50DFD7D707B4}" presName="hierRoot1" presStyleCnt="0"/>
      <dgm:spPr/>
    </dgm:pt>
    <dgm:pt modelId="{D499B8F9-1254-43D8-9691-A92A0E60FCFE}" type="pres">
      <dgm:prSet presAssocID="{D62553B4-D61D-48B0-B9AA-50DFD7D707B4}" presName="composite" presStyleCnt="0"/>
      <dgm:spPr/>
    </dgm:pt>
    <dgm:pt modelId="{906EFC08-6293-4033-BB61-966DD5498F50}" type="pres">
      <dgm:prSet presAssocID="{D62553B4-D61D-48B0-B9AA-50DFD7D707B4}" presName="background" presStyleLbl="node0" presStyleIdx="0" presStyleCnt="3"/>
      <dgm:spPr>
        <a:solidFill>
          <a:schemeClr val="accent4">
            <a:lumMod val="60000"/>
            <a:lumOff val="40000"/>
          </a:schemeClr>
        </a:solidFill>
      </dgm:spPr>
    </dgm:pt>
    <dgm:pt modelId="{C9BC1BE8-62DA-497C-8E80-DE905C51C1B5}" type="pres">
      <dgm:prSet presAssocID="{D62553B4-D61D-48B0-B9AA-50DFD7D707B4}" presName="text" presStyleLbl="fgAcc0" presStyleIdx="0" presStyleCnt="3">
        <dgm:presLayoutVars>
          <dgm:chPref val="3"/>
        </dgm:presLayoutVars>
      </dgm:prSet>
      <dgm:spPr/>
    </dgm:pt>
    <dgm:pt modelId="{4964A301-4B10-4AC6-A0CE-C934388188C6}" type="pres">
      <dgm:prSet presAssocID="{D62553B4-D61D-48B0-B9AA-50DFD7D707B4}" presName="hierChild2" presStyleCnt="0"/>
      <dgm:spPr/>
    </dgm:pt>
    <dgm:pt modelId="{26AE88DD-C1E5-4B6F-B931-6F3F7064412F}" type="pres">
      <dgm:prSet presAssocID="{9EE0CCE0-5B6A-4F78-8E73-F8EF884BAFA1}" presName="hierRoot1" presStyleCnt="0"/>
      <dgm:spPr/>
    </dgm:pt>
    <dgm:pt modelId="{6CDC65EF-0349-4C93-87C2-C00EC1BA02E3}" type="pres">
      <dgm:prSet presAssocID="{9EE0CCE0-5B6A-4F78-8E73-F8EF884BAFA1}" presName="composite" presStyleCnt="0"/>
      <dgm:spPr/>
    </dgm:pt>
    <dgm:pt modelId="{EDDED5CE-107C-40C5-B983-E988D284783B}" type="pres">
      <dgm:prSet presAssocID="{9EE0CCE0-5B6A-4F78-8E73-F8EF884BAFA1}" presName="background" presStyleLbl="node0" presStyleIdx="1" presStyleCnt="3"/>
      <dgm:spPr>
        <a:solidFill>
          <a:schemeClr val="accent4">
            <a:lumMod val="60000"/>
            <a:lumOff val="40000"/>
          </a:schemeClr>
        </a:solidFill>
      </dgm:spPr>
    </dgm:pt>
    <dgm:pt modelId="{434A2FF6-5BBF-480B-83FB-BC26465EBA3D}" type="pres">
      <dgm:prSet presAssocID="{9EE0CCE0-5B6A-4F78-8E73-F8EF884BAFA1}" presName="text" presStyleLbl="fgAcc0" presStyleIdx="1" presStyleCnt="3">
        <dgm:presLayoutVars>
          <dgm:chPref val="3"/>
        </dgm:presLayoutVars>
      </dgm:prSet>
      <dgm:spPr/>
    </dgm:pt>
    <dgm:pt modelId="{0E270F34-0861-4F79-9120-9A32520BDF44}" type="pres">
      <dgm:prSet presAssocID="{9EE0CCE0-5B6A-4F78-8E73-F8EF884BAFA1}" presName="hierChild2" presStyleCnt="0"/>
      <dgm:spPr/>
    </dgm:pt>
    <dgm:pt modelId="{2F16248E-E470-45C8-9275-3361D5B6C1FE}" type="pres">
      <dgm:prSet presAssocID="{08F1C062-40F9-4AD8-8C2A-E884398C5D57}" presName="hierRoot1" presStyleCnt="0"/>
      <dgm:spPr/>
    </dgm:pt>
    <dgm:pt modelId="{7BCF993F-640F-4A7F-8ECF-561633EE99CA}" type="pres">
      <dgm:prSet presAssocID="{08F1C062-40F9-4AD8-8C2A-E884398C5D57}" presName="composite" presStyleCnt="0"/>
      <dgm:spPr/>
    </dgm:pt>
    <dgm:pt modelId="{72A7E9FB-71A7-44B7-A001-18689E82140C}" type="pres">
      <dgm:prSet presAssocID="{08F1C062-40F9-4AD8-8C2A-E884398C5D57}" presName="background" presStyleLbl="node0" presStyleIdx="2" presStyleCnt="3"/>
      <dgm:spPr>
        <a:solidFill>
          <a:schemeClr val="accent4">
            <a:lumMod val="60000"/>
            <a:lumOff val="40000"/>
          </a:schemeClr>
        </a:solidFill>
      </dgm:spPr>
    </dgm:pt>
    <dgm:pt modelId="{32429AC1-8F88-4C4D-B9AC-4A9A817A582F}" type="pres">
      <dgm:prSet presAssocID="{08F1C062-40F9-4AD8-8C2A-E884398C5D57}" presName="text" presStyleLbl="fgAcc0" presStyleIdx="2" presStyleCnt="3">
        <dgm:presLayoutVars>
          <dgm:chPref val="3"/>
        </dgm:presLayoutVars>
      </dgm:prSet>
      <dgm:spPr/>
    </dgm:pt>
    <dgm:pt modelId="{7CE59D83-9A2D-415D-8869-43C8C5D0F719}" type="pres">
      <dgm:prSet presAssocID="{08F1C062-40F9-4AD8-8C2A-E884398C5D57}" presName="hierChild2" presStyleCnt="0"/>
      <dgm:spPr/>
    </dgm:pt>
  </dgm:ptLst>
  <dgm:cxnLst>
    <dgm:cxn modelId="{972A3606-971A-43AE-8BD0-B0CC0D3E1BFC}" type="presOf" srcId="{08F1C062-40F9-4AD8-8C2A-E884398C5D57}" destId="{32429AC1-8F88-4C4D-B9AC-4A9A817A582F}" srcOrd="0" destOrd="0" presId="urn:microsoft.com/office/officeart/2005/8/layout/hierarchy1"/>
    <dgm:cxn modelId="{103FAE0F-1B1A-414C-9E4B-BCBA854F531C}" type="presOf" srcId="{939BE3DD-2F28-4A59-832D-AE86ECC6F7B2}" destId="{66E0AEB4-B2EA-40BD-980D-4ABE98D07E5E}" srcOrd="0" destOrd="0" presId="urn:microsoft.com/office/officeart/2005/8/layout/hierarchy1"/>
    <dgm:cxn modelId="{97042C5C-FA0F-4A86-A168-579F091D2201}" srcId="{939BE3DD-2F28-4A59-832D-AE86ECC6F7B2}" destId="{9EE0CCE0-5B6A-4F78-8E73-F8EF884BAFA1}" srcOrd="1" destOrd="0" parTransId="{20CF3128-9BB6-4C24-911A-8E55D9D8E64B}" sibTransId="{A67D9797-0DFA-448F-987A-820716B22CEC}"/>
    <dgm:cxn modelId="{D77FCDA2-F3BC-4A71-A403-44B76B8F56AB}" srcId="{939BE3DD-2F28-4A59-832D-AE86ECC6F7B2}" destId="{08F1C062-40F9-4AD8-8C2A-E884398C5D57}" srcOrd="2" destOrd="0" parTransId="{5E028869-BD65-4182-87BE-3FF7C27154F0}" sibTransId="{B8EBB7C8-AFCE-491A-8932-3E51E0CF85BF}"/>
    <dgm:cxn modelId="{FB6C00B4-D6FD-4FFD-A22D-D327835BAECF}" type="presOf" srcId="{D62553B4-D61D-48B0-B9AA-50DFD7D707B4}" destId="{C9BC1BE8-62DA-497C-8E80-DE905C51C1B5}" srcOrd="0" destOrd="0" presId="urn:microsoft.com/office/officeart/2005/8/layout/hierarchy1"/>
    <dgm:cxn modelId="{313C59D6-A124-466A-844F-7F0235FE06AB}" type="presOf" srcId="{9EE0CCE0-5B6A-4F78-8E73-F8EF884BAFA1}" destId="{434A2FF6-5BBF-480B-83FB-BC26465EBA3D}" srcOrd="0" destOrd="0" presId="urn:microsoft.com/office/officeart/2005/8/layout/hierarchy1"/>
    <dgm:cxn modelId="{DE9F15EF-DD42-4C3F-A623-A50947F38EE8}" srcId="{939BE3DD-2F28-4A59-832D-AE86ECC6F7B2}" destId="{D62553B4-D61D-48B0-B9AA-50DFD7D707B4}" srcOrd="0" destOrd="0" parTransId="{B03EC355-7BEB-4B7E-9BAB-015E6ACADD62}" sibTransId="{6630060C-0624-42DD-AB50-FDF62FC3BE5B}"/>
    <dgm:cxn modelId="{BC16F5E8-F770-4359-A8DF-D4387D5097AD}" type="presParOf" srcId="{66E0AEB4-B2EA-40BD-980D-4ABE98D07E5E}" destId="{C7B056C6-4C55-4DAF-BF64-98B09DC958F1}" srcOrd="0" destOrd="0" presId="urn:microsoft.com/office/officeart/2005/8/layout/hierarchy1"/>
    <dgm:cxn modelId="{50151E44-449F-4AB4-84F2-41A711F6D129}" type="presParOf" srcId="{C7B056C6-4C55-4DAF-BF64-98B09DC958F1}" destId="{D499B8F9-1254-43D8-9691-A92A0E60FCFE}" srcOrd="0" destOrd="0" presId="urn:microsoft.com/office/officeart/2005/8/layout/hierarchy1"/>
    <dgm:cxn modelId="{E87EC793-ACE4-4129-8098-A8364483EB14}" type="presParOf" srcId="{D499B8F9-1254-43D8-9691-A92A0E60FCFE}" destId="{906EFC08-6293-4033-BB61-966DD5498F50}" srcOrd="0" destOrd="0" presId="urn:microsoft.com/office/officeart/2005/8/layout/hierarchy1"/>
    <dgm:cxn modelId="{31F14502-FBCF-4CE1-9947-A96D280A4257}" type="presParOf" srcId="{D499B8F9-1254-43D8-9691-A92A0E60FCFE}" destId="{C9BC1BE8-62DA-497C-8E80-DE905C51C1B5}" srcOrd="1" destOrd="0" presId="urn:microsoft.com/office/officeart/2005/8/layout/hierarchy1"/>
    <dgm:cxn modelId="{DF91A417-7EC5-4B2B-973A-2A165BA09EE1}" type="presParOf" srcId="{C7B056C6-4C55-4DAF-BF64-98B09DC958F1}" destId="{4964A301-4B10-4AC6-A0CE-C934388188C6}" srcOrd="1" destOrd="0" presId="urn:microsoft.com/office/officeart/2005/8/layout/hierarchy1"/>
    <dgm:cxn modelId="{DC08C17D-BA39-47AB-81FF-ECA47E24E72E}" type="presParOf" srcId="{66E0AEB4-B2EA-40BD-980D-4ABE98D07E5E}" destId="{26AE88DD-C1E5-4B6F-B931-6F3F7064412F}" srcOrd="1" destOrd="0" presId="urn:microsoft.com/office/officeart/2005/8/layout/hierarchy1"/>
    <dgm:cxn modelId="{5AE6E50A-1ECD-4648-922A-8BE682987088}" type="presParOf" srcId="{26AE88DD-C1E5-4B6F-B931-6F3F7064412F}" destId="{6CDC65EF-0349-4C93-87C2-C00EC1BA02E3}" srcOrd="0" destOrd="0" presId="urn:microsoft.com/office/officeart/2005/8/layout/hierarchy1"/>
    <dgm:cxn modelId="{C2A9618C-52D6-4A4F-B218-0E5F83B67672}" type="presParOf" srcId="{6CDC65EF-0349-4C93-87C2-C00EC1BA02E3}" destId="{EDDED5CE-107C-40C5-B983-E988D284783B}" srcOrd="0" destOrd="0" presId="urn:microsoft.com/office/officeart/2005/8/layout/hierarchy1"/>
    <dgm:cxn modelId="{E1DAC0A1-FAFF-4515-9EF8-EE24A1C95C7A}" type="presParOf" srcId="{6CDC65EF-0349-4C93-87C2-C00EC1BA02E3}" destId="{434A2FF6-5BBF-480B-83FB-BC26465EBA3D}" srcOrd="1" destOrd="0" presId="urn:microsoft.com/office/officeart/2005/8/layout/hierarchy1"/>
    <dgm:cxn modelId="{C388F420-DA0F-4828-AC48-0BA723A48E04}" type="presParOf" srcId="{26AE88DD-C1E5-4B6F-B931-6F3F7064412F}" destId="{0E270F34-0861-4F79-9120-9A32520BDF44}" srcOrd="1" destOrd="0" presId="urn:microsoft.com/office/officeart/2005/8/layout/hierarchy1"/>
    <dgm:cxn modelId="{7B9A2E99-22CA-4240-82B0-B6BAF7504493}" type="presParOf" srcId="{66E0AEB4-B2EA-40BD-980D-4ABE98D07E5E}" destId="{2F16248E-E470-45C8-9275-3361D5B6C1FE}" srcOrd="2" destOrd="0" presId="urn:microsoft.com/office/officeart/2005/8/layout/hierarchy1"/>
    <dgm:cxn modelId="{7A048CAB-00BF-4FCE-A688-F418E01C5A2E}" type="presParOf" srcId="{2F16248E-E470-45C8-9275-3361D5B6C1FE}" destId="{7BCF993F-640F-4A7F-8ECF-561633EE99CA}" srcOrd="0" destOrd="0" presId="urn:microsoft.com/office/officeart/2005/8/layout/hierarchy1"/>
    <dgm:cxn modelId="{860059AF-C98F-4546-989E-37C82DD28B09}" type="presParOf" srcId="{7BCF993F-640F-4A7F-8ECF-561633EE99CA}" destId="{72A7E9FB-71A7-44B7-A001-18689E82140C}" srcOrd="0" destOrd="0" presId="urn:microsoft.com/office/officeart/2005/8/layout/hierarchy1"/>
    <dgm:cxn modelId="{DA04590E-7D86-43BC-8D91-20898963FBA8}" type="presParOf" srcId="{7BCF993F-640F-4A7F-8ECF-561633EE99CA}" destId="{32429AC1-8F88-4C4D-B9AC-4A9A817A582F}" srcOrd="1" destOrd="0" presId="urn:microsoft.com/office/officeart/2005/8/layout/hierarchy1"/>
    <dgm:cxn modelId="{BE55D81C-9C22-4D8A-BB73-BC31E3C883E6}" type="presParOf" srcId="{2F16248E-E470-45C8-9275-3361D5B6C1FE}" destId="{7CE59D83-9A2D-415D-8869-43C8C5D0F71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FFC7309-0433-4367-9F55-41CA07AB3ED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FDA1AC3-14A8-48A7-B5E8-6BFFE9BE194A}">
      <dgm:prSet/>
      <dgm:spPr/>
      <dgm:t>
        <a:bodyPr/>
        <a:lstStyle/>
        <a:p>
          <a:r>
            <a:rPr lang="en-US" dirty="0">
              <a:hlinkClick xmlns:r="http://schemas.openxmlformats.org/officeDocument/2006/relationships" r:id="rId1"/>
            </a:rPr>
            <a:t>Download Globus Connect Personal</a:t>
          </a:r>
          <a:endParaRPr lang="en-US" dirty="0"/>
        </a:p>
      </dgm:t>
    </dgm:pt>
    <dgm:pt modelId="{F602287C-10E5-4F88-A728-EB0075C5C1F3}" type="parTrans" cxnId="{338BD96D-750D-4BE5-BF97-D529E484B874}">
      <dgm:prSet/>
      <dgm:spPr/>
      <dgm:t>
        <a:bodyPr/>
        <a:lstStyle/>
        <a:p>
          <a:endParaRPr lang="en-US"/>
        </a:p>
      </dgm:t>
    </dgm:pt>
    <dgm:pt modelId="{93C357CB-C143-4A0B-A6E8-13BE687ACA26}" type="sibTrans" cxnId="{338BD96D-750D-4BE5-BF97-D529E484B874}">
      <dgm:prSet/>
      <dgm:spPr/>
      <dgm:t>
        <a:bodyPr/>
        <a:lstStyle/>
        <a:p>
          <a:endParaRPr lang="en-US"/>
        </a:p>
      </dgm:t>
    </dgm:pt>
    <dgm:pt modelId="{89487FB2-475E-45C0-AB70-CE21C8B07F99}">
      <dgm:prSet/>
      <dgm:spPr/>
      <dgm:t>
        <a:bodyPr/>
        <a:lstStyle/>
        <a:p>
          <a:r>
            <a:rPr lang="en-US"/>
            <a:t>Supports Mac, Windows, and Linux machines</a:t>
          </a:r>
        </a:p>
      </dgm:t>
    </dgm:pt>
    <dgm:pt modelId="{F9940AE5-C815-4BE0-B0A1-840D1F81D6F1}" type="parTrans" cxnId="{283A79CF-D841-45BE-BDAA-E2792F8C1983}">
      <dgm:prSet/>
      <dgm:spPr/>
      <dgm:t>
        <a:bodyPr/>
        <a:lstStyle/>
        <a:p>
          <a:endParaRPr lang="en-US"/>
        </a:p>
      </dgm:t>
    </dgm:pt>
    <dgm:pt modelId="{64B4440D-F895-40E3-B469-9D6F2B180153}" type="sibTrans" cxnId="{283A79CF-D841-45BE-BDAA-E2792F8C1983}">
      <dgm:prSet/>
      <dgm:spPr/>
      <dgm:t>
        <a:bodyPr/>
        <a:lstStyle/>
        <a:p>
          <a:endParaRPr lang="en-US"/>
        </a:p>
      </dgm:t>
    </dgm:pt>
    <dgm:pt modelId="{2FB74827-D93A-4EA7-AEB7-51C588FCDC34}">
      <dgm:prSet/>
      <dgm:spPr/>
      <dgm:t>
        <a:bodyPr/>
        <a:lstStyle/>
        <a:p>
          <a:r>
            <a:rPr lang="en-US" dirty="0"/>
            <a:t>During installation, the user will need to log into Globus and provide consent for Globus to access the local file system</a:t>
          </a:r>
        </a:p>
      </dgm:t>
    </dgm:pt>
    <dgm:pt modelId="{AC287B07-A4C1-4B96-9E0E-BC84C58479B0}" type="parTrans" cxnId="{26653FFE-EC37-4258-8640-5697D4E8E763}">
      <dgm:prSet/>
      <dgm:spPr/>
      <dgm:t>
        <a:bodyPr/>
        <a:lstStyle/>
        <a:p>
          <a:endParaRPr lang="en-US"/>
        </a:p>
      </dgm:t>
    </dgm:pt>
    <dgm:pt modelId="{456294EC-DBD4-42EB-8767-8124DC05FBBD}" type="sibTrans" cxnId="{26653FFE-EC37-4258-8640-5697D4E8E763}">
      <dgm:prSet/>
      <dgm:spPr/>
      <dgm:t>
        <a:bodyPr/>
        <a:lstStyle/>
        <a:p>
          <a:endParaRPr lang="en-US"/>
        </a:p>
      </dgm:t>
    </dgm:pt>
    <dgm:pt modelId="{B1AD4BD7-8963-4B4F-97BD-45EE1158B939}">
      <dgm:prSet/>
      <dgm:spPr/>
      <dgm:t>
        <a:bodyPr/>
        <a:lstStyle/>
        <a:p>
          <a:r>
            <a:rPr lang="en-US"/>
            <a:t>It is recommended that a globally unique name is used for the Globus Connect Personal Collection during the installation process</a:t>
          </a:r>
        </a:p>
      </dgm:t>
    </dgm:pt>
    <dgm:pt modelId="{9E5ABC30-CBEC-4892-B54D-18AF26239C24}" type="parTrans" cxnId="{4798D369-4D0B-4332-844B-D746C4E001ED}">
      <dgm:prSet/>
      <dgm:spPr/>
      <dgm:t>
        <a:bodyPr/>
        <a:lstStyle/>
        <a:p>
          <a:endParaRPr lang="en-US"/>
        </a:p>
      </dgm:t>
    </dgm:pt>
    <dgm:pt modelId="{48977D19-98B3-497A-9EAE-623120DFD644}" type="sibTrans" cxnId="{4798D369-4D0B-4332-844B-D746C4E001ED}">
      <dgm:prSet/>
      <dgm:spPr/>
      <dgm:t>
        <a:bodyPr/>
        <a:lstStyle/>
        <a:p>
          <a:endParaRPr lang="en-US"/>
        </a:p>
      </dgm:t>
    </dgm:pt>
    <dgm:pt modelId="{0409938D-BD78-40DF-B06C-8B9D7903C598}" type="pres">
      <dgm:prSet presAssocID="{8FFC7309-0433-4367-9F55-41CA07AB3ED1}" presName="root" presStyleCnt="0">
        <dgm:presLayoutVars>
          <dgm:dir/>
          <dgm:resizeHandles val="exact"/>
        </dgm:presLayoutVars>
      </dgm:prSet>
      <dgm:spPr/>
    </dgm:pt>
    <dgm:pt modelId="{CD754909-786C-4921-AACC-911C93DFF744}" type="pres">
      <dgm:prSet presAssocID="{AFDA1AC3-14A8-48A7-B5E8-6BFFE9BE194A}" presName="compNode" presStyleCnt="0"/>
      <dgm:spPr/>
    </dgm:pt>
    <dgm:pt modelId="{7AD899EC-D9FA-4BDE-9E4A-2CB59845F927}" type="pres">
      <dgm:prSet presAssocID="{AFDA1AC3-14A8-48A7-B5E8-6BFFE9BE194A}" presName="bgRect" presStyleLbl="bgShp" presStyleIdx="0" presStyleCnt="3"/>
      <dgm:spPr>
        <a:solidFill>
          <a:schemeClr val="accent4">
            <a:lumMod val="60000"/>
            <a:lumOff val="40000"/>
          </a:schemeClr>
        </a:solidFill>
      </dgm:spPr>
    </dgm:pt>
    <dgm:pt modelId="{CBC8E15E-8D5E-4A1B-9F78-2A71FD711593}" type="pres">
      <dgm:prSet presAssocID="{AFDA1AC3-14A8-48A7-B5E8-6BFFE9BE194A}"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Download"/>
        </a:ext>
      </dgm:extLst>
    </dgm:pt>
    <dgm:pt modelId="{4BF74CE8-1966-4D96-A166-88EC32E2399D}" type="pres">
      <dgm:prSet presAssocID="{AFDA1AC3-14A8-48A7-B5E8-6BFFE9BE194A}" presName="spaceRect" presStyleCnt="0"/>
      <dgm:spPr/>
    </dgm:pt>
    <dgm:pt modelId="{A11F903D-7A5B-47C8-9ECC-EEE9F60375ED}" type="pres">
      <dgm:prSet presAssocID="{AFDA1AC3-14A8-48A7-B5E8-6BFFE9BE194A}" presName="parTx" presStyleLbl="revTx" presStyleIdx="0" presStyleCnt="4">
        <dgm:presLayoutVars>
          <dgm:chMax val="0"/>
          <dgm:chPref val="0"/>
        </dgm:presLayoutVars>
      </dgm:prSet>
      <dgm:spPr/>
    </dgm:pt>
    <dgm:pt modelId="{3186B4D6-2A54-4063-87EE-F97EB707AB86}" type="pres">
      <dgm:prSet presAssocID="{AFDA1AC3-14A8-48A7-B5E8-6BFFE9BE194A}" presName="desTx" presStyleLbl="revTx" presStyleIdx="1" presStyleCnt="4">
        <dgm:presLayoutVars/>
      </dgm:prSet>
      <dgm:spPr/>
    </dgm:pt>
    <dgm:pt modelId="{8EAF9AAE-699C-4B49-A344-24EEE63E61D1}" type="pres">
      <dgm:prSet presAssocID="{93C357CB-C143-4A0B-A6E8-13BE687ACA26}" presName="sibTrans" presStyleCnt="0"/>
      <dgm:spPr/>
    </dgm:pt>
    <dgm:pt modelId="{FCF3CB5E-E28A-4344-A91B-E410B9063CFC}" type="pres">
      <dgm:prSet presAssocID="{2FB74827-D93A-4EA7-AEB7-51C588FCDC34}" presName="compNode" presStyleCnt="0"/>
      <dgm:spPr/>
    </dgm:pt>
    <dgm:pt modelId="{987E2E41-3207-4B63-ADF3-D6EA298E9522}" type="pres">
      <dgm:prSet presAssocID="{2FB74827-D93A-4EA7-AEB7-51C588FCDC34}" presName="bgRect" presStyleLbl="bgShp" presStyleIdx="1" presStyleCnt="3"/>
      <dgm:spPr>
        <a:solidFill>
          <a:schemeClr val="accent4">
            <a:lumMod val="60000"/>
            <a:lumOff val="40000"/>
          </a:schemeClr>
        </a:solidFill>
      </dgm:spPr>
    </dgm:pt>
    <dgm:pt modelId="{CB9EF094-9E41-4CCA-8B90-14A34DD1F1E2}" type="pres">
      <dgm:prSet presAssocID="{2FB74827-D93A-4EA7-AEB7-51C588FCDC34}"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Laptop"/>
        </a:ext>
      </dgm:extLst>
    </dgm:pt>
    <dgm:pt modelId="{6A0E365F-E1C9-4901-87A6-EC1CED46BCC6}" type="pres">
      <dgm:prSet presAssocID="{2FB74827-D93A-4EA7-AEB7-51C588FCDC34}" presName="spaceRect" presStyleCnt="0"/>
      <dgm:spPr/>
    </dgm:pt>
    <dgm:pt modelId="{804852F8-5CD4-4926-88A5-757ACC79F78A}" type="pres">
      <dgm:prSet presAssocID="{2FB74827-D93A-4EA7-AEB7-51C588FCDC34}" presName="parTx" presStyleLbl="revTx" presStyleIdx="2" presStyleCnt="4">
        <dgm:presLayoutVars>
          <dgm:chMax val="0"/>
          <dgm:chPref val="0"/>
        </dgm:presLayoutVars>
      </dgm:prSet>
      <dgm:spPr/>
    </dgm:pt>
    <dgm:pt modelId="{8F45398B-2E7B-491D-8179-E6D20641E565}" type="pres">
      <dgm:prSet presAssocID="{456294EC-DBD4-42EB-8767-8124DC05FBBD}" presName="sibTrans" presStyleCnt="0"/>
      <dgm:spPr/>
    </dgm:pt>
    <dgm:pt modelId="{D699E5EC-70A5-4249-A197-0DF3352984FE}" type="pres">
      <dgm:prSet presAssocID="{B1AD4BD7-8963-4B4F-97BD-45EE1158B939}" presName="compNode" presStyleCnt="0"/>
      <dgm:spPr/>
    </dgm:pt>
    <dgm:pt modelId="{AD7A75E0-3620-4972-8B89-F2C355BAEC6A}" type="pres">
      <dgm:prSet presAssocID="{B1AD4BD7-8963-4B4F-97BD-45EE1158B939}" presName="bgRect" presStyleLbl="bgShp" presStyleIdx="2" presStyleCnt="3"/>
      <dgm:spPr>
        <a:solidFill>
          <a:schemeClr val="accent4">
            <a:lumMod val="60000"/>
            <a:lumOff val="40000"/>
          </a:schemeClr>
        </a:solidFill>
      </dgm:spPr>
    </dgm:pt>
    <dgm:pt modelId="{D30AEBC5-568C-4850-8D16-37F1CDC48750}" type="pres">
      <dgm:prSet presAssocID="{B1AD4BD7-8963-4B4F-97BD-45EE1158B939}"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rocessor"/>
        </a:ext>
      </dgm:extLst>
    </dgm:pt>
    <dgm:pt modelId="{0C71C343-DC52-4399-A0FE-98BC8C23C2D4}" type="pres">
      <dgm:prSet presAssocID="{B1AD4BD7-8963-4B4F-97BD-45EE1158B939}" presName="spaceRect" presStyleCnt="0"/>
      <dgm:spPr/>
    </dgm:pt>
    <dgm:pt modelId="{04B75607-C060-495B-ACFE-B51DD3D92073}" type="pres">
      <dgm:prSet presAssocID="{B1AD4BD7-8963-4B4F-97BD-45EE1158B939}" presName="parTx" presStyleLbl="revTx" presStyleIdx="3" presStyleCnt="4">
        <dgm:presLayoutVars>
          <dgm:chMax val="0"/>
          <dgm:chPref val="0"/>
        </dgm:presLayoutVars>
      </dgm:prSet>
      <dgm:spPr/>
    </dgm:pt>
  </dgm:ptLst>
  <dgm:cxnLst>
    <dgm:cxn modelId="{AEA78266-EFD1-4493-8020-017ABD00F303}" type="presOf" srcId="{AFDA1AC3-14A8-48A7-B5E8-6BFFE9BE194A}" destId="{A11F903D-7A5B-47C8-9ECC-EEE9F60375ED}" srcOrd="0" destOrd="0" presId="urn:microsoft.com/office/officeart/2018/2/layout/IconVerticalSolidList"/>
    <dgm:cxn modelId="{4798D369-4D0B-4332-844B-D746C4E001ED}" srcId="{8FFC7309-0433-4367-9F55-41CA07AB3ED1}" destId="{B1AD4BD7-8963-4B4F-97BD-45EE1158B939}" srcOrd="2" destOrd="0" parTransId="{9E5ABC30-CBEC-4892-B54D-18AF26239C24}" sibTransId="{48977D19-98B3-497A-9EAE-623120DFD644}"/>
    <dgm:cxn modelId="{338BD96D-750D-4BE5-BF97-D529E484B874}" srcId="{8FFC7309-0433-4367-9F55-41CA07AB3ED1}" destId="{AFDA1AC3-14A8-48A7-B5E8-6BFFE9BE194A}" srcOrd="0" destOrd="0" parTransId="{F602287C-10E5-4F88-A728-EB0075C5C1F3}" sibTransId="{93C357CB-C143-4A0B-A6E8-13BE687ACA26}"/>
    <dgm:cxn modelId="{AD68D74E-FC6F-480D-BBFC-D75CC9E13E54}" type="presOf" srcId="{B1AD4BD7-8963-4B4F-97BD-45EE1158B939}" destId="{04B75607-C060-495B-ACFE-B51DD3D92073}" srcOrd="0" destOrd="0" presId="urn:microsoft.com/office/officeart/2018/2/layout/IconVerticalSolidList"/>
    <dgm:cxn modelId="{B4DC1794-4406-4244-903E-60A660DDAEF8}" type="presOf" srcId="{2FB74827-D93A-4EA7-AEB7-51C588FCDC34}" destId="{804852F8-5CD4-4926-88A5-757ACC79F78A}" srcOrd="0" destOrd="0" presId="urn:microsoft.com/office/officeart/2018/2/layout/IconVerticalSolidList"/>
    <dgm:cxn modelId="{377EDEBE-EAE1-4616-AFD3-110BE37357C7}" type="presOf" srcId="{8FFC7309-0433-4367-9F55-41CA07AB3ED1}" destId="{0409938D-BD78-40DF-B06C-8B9D7903C598}" srcOrd="0" destOrd="0" presId="urn:microsoft.com/office/officeart/2018/2/layout/IconVerticalSolidList"/>
    <dgm:cxn modelId="{283A79CF-D841-45BE-BDAA-E2792F8C1983}" srcId="{AFDA1AC3-14A8-48A7-B5E8-6BFFE9BE194A}" destId="{89487FB2-475E-45C0-AB70-CE21C8B07F99}" srcOrd="0" destOrd="0" parTransId="{F9940AE5-C815-4BE0-B0A1-840D1F81D6F1}" sibTransId="{64B4440D-F895-40E3-B469-9D6F2B180153}"/>
    <dgm:cxn modelId="{1C90D0E1-DADD-4A25-AF08-216093C46688}" type="presOf" srcId="{89487FB2-475E-45C0-AB70-CE21C8B07F99}" destId="{3186B4D6-2A54-4063-87EE-F97EB707AB86}" srcOrd="0" destOrd="0" presId="urn:microsoft.com/office/officeart/2018/2/layout/IconVerticalSolidList"/>
    <dgm:cxn modelId="{26653FFE-EC37-4258-8640-5697D4E8E763}" srcId="{8FFC7309-0433-4367-9F55-41CA07AB3ED1}" destId="{2FB74827-D93A-4EA7-AEB7-51C588FCDC34}" srcOrd="1" destOrd="0" parTransId="{AC287B07-A4C1-4B96-9E0E-BC84C58479B0}" sibTransId="{456294EC-DBD4-42EB-8767-8124DC05FBBD}"/>
    <dgm:cxn modelId="{0FEFA0A8-B72B-44DD-BC98-1140E69E9EB3}" type="presParOf" srcId="{0409938D-BD78-40DF-B06C-8B9D7903C598}" destId="{CD754909-786C-4921-AACC-911C93DFF744}" srcOrd="0" destOrd="0" presId="urn:microsoft.com/office/officeart/2018/2/layout/IconVerticalSolidList"/>
    <dgm:cxn modelId="{79A1714E-6F1A-4D97-A2BC-B7DB71AED443}" type="presParOf" srcId="{CD754909-786C-4921-AACC-911C93DFF744}" destId="{7AD899EC-D9FA-4BDE-9E4A-2CB59845F927}" srcOrd="0" destOrd="0" presId="urn:microsoft.com/office/officeart/2018/2/layout/IconVerticalSolidList"/>
    <dgm:cxn modelId="{4C68DD01-A1EF-4BAC-B9A0-577D5003E22E}" type="presParOf" srcId="{CD754909-786C-4921-AACC-911C93DFF744}" destId="{CBC8E15E-8D5E-4A1B-9F78-2A71FD711593}" srcOrd="1" destOrd="0" presId="urn:microsoft.com/office/officeart/2018/2/layout/IconVerticalSolidList"/>
    <dgm:cxn modelId="{3BA413C3-EE11-4539-99FF-08C6A69C4A62}" type="presParOf" srcId="{CD754909-786C-4921-AACC-911C93DFF744}" destId="{4BF74CE8-1966-4D96-A166-88EC32E2399D}" srcOrd="2" destOrd="0" presId="urn:microsoft.com/office/officeart/2018/2/layout/IconVerticalSolidList"/>
    <dgm:cxn modelId="{F91A3037-4E05-4354-BF7D-976571AA3581}" type="presParOf" srcId="{CD754909-786C-4921-AACC-911C93DFF744}" destId="{A11F903D-7A5B-47C8-9ECC-EEE9F60375ED}" srcOrd="3" destOrd="0" presId="urn:microsoft.com/office/officeart/2018/2/layout/IconVerticalSolidList"/>
    <dgm:cxn modelId="{CEC573C1-ABD2-47DD-B0C9-93E8FC28BD8F}" type="presParOf" srcId="{CD754909-786C-4921-AACC-911C93DFF744}" destId="{3186B4D6-2A54-4063-87EE-F97EB707AB86}" srcOrd="4" destOrd="0" presId="urn:microsoft.com/office/officeart/2018/2/layout/IconVerticalSolidList"/>
    <dgm:cxn modelId="{8748D656-20B1-49D3-ADF6-91F463DFC3BF}" type="presParOf" srcId="{0409938D-BD78-40DF-B06C-8B9D7903C598}" destId="{8EAF9AAE-699C-4B49-A344-24EEE63E61D1}" srcOrd="1" destOrd="0" presId="urn:microsoft.com/office/officeart/2018/2/layout/IconVerticalSolidList"/>
    <dgm:cxn modelId="{2AB0F35E-AFD0-4422-BBA0-3D94A695D9A6}" type="presParOf" srcId="{0409938D-BD78-40DF-B06C-8B9D7903C598}" destId="{FCF3CB5E-E28A-4344-A91B-E410B9063CFC}" srcOrd="2" destOrd="0" presId="urn:microsoft.com/office/officeart/2018/2/layout/IconVerticalSolidList"/>
    <dgm:cxn modelId="{E02C4681-B2B7-464F-87DE-F3FBFC29CEF6}" type="presParOf" srcId="{FCF3CB5E-E28A-4344-A91B-E410B9063CFC}" destId="{987E2E41-3207-4B63-ADF3-D6EA298E9522}" srcOrd="0" destOrd="0" presId="urn:microsoft.com/office/officeart/2018/2/layout/IconVerticalSolidList"/>
    <dgm:cxn modelId="{7FB6A619-2A36-479C-98D6-E485C7C9B4BE}" type="presParOf" srcId="{FCF3CB5E-E28A-4344-A91B-E410B9063CFC}" destId="{CB9EF094-9E41-4CCA-8B90-14A34DD1F1E2}" srcOrd="1" destOrd="0" presId="urn:microsoft.com/office/officeart/2018/2/layout/IconVerticalSolidList"/>
    <dgm:cxn modelId="{8A33F936-F0DD-4171-AD3D-C856AE5BCE7E}" type="presParOf" srcId="{FCF3CB5E-E28A-4344-A91B-E410B9063CFC}" destId="{6A0E365F-E1C9-4901-87A6-EC1CED46BCC6}" srcOrd="2" destOrd="0" presId="urn:microsoft.com/office/officeart/2018/2/layout/IconVerticalSolidList"/>
    <dgm:cxn modelId="{012548D1-0AE6-4688-BEE0-1293BD7433B9}" type="presParOf" srcId="{FCF3CB5E-E28A-4344-A91B-E410B9063CFC}" destId="{804852F8-5CD4-4926-88A5-757ACC79F78A}" srcOrd="3" destOrd="0" presId="urn:microsoft.com/office/officeart/2018/2/layout/IconVerticalSolidList"/>
    <dgm:cxn modelId="{C148F6CE-A16E-4E33-8078-8E3C70D0469C}" type="presParOf" srcId="{0409938D-BD78-40DF-B06C-8B9D7903C598}" destId="{8F45398B-2E7B-491D-8179-E6D20641E565}" srcOrd="3" destOrd="0" presId="urn:microsoft.com/office/officeart/2018/2/layout/IconVerticalSolidList"/>
    <dgm:cxn modelId="{183FB8FF-8FF0-4386-893E-34639A712261}" type="presParOf" srcId="{0409938D-BD78-40DF-B06C-8B9D7903C598}" destId="{D699E5EC-70A5-4249-A197-0DF3352984FE}" srcOrd="4" destOrd="0" presId="urn:microsoft.com/office/officeart/2018/2/layout/IconVerticalSolidList"/>
    <dgm:cxn modelId="{CD537534-641D-42E1-9EC7-BE730111E762}" type="presParOf" srcId="{D699E5EC-70A5-4249-A197-0DF3352984FE}" destId="{AD7A75E0-3620-4972-8B89-F2C355BAEC6A}" srcOrd="0" destOrd="0" presId="urn:microsoft.com/office/officeart/2018/2/layout/IconVerticalSolidList"/>
    <dgm:cxn modelId="{3F746B7C-6A6C-42FB-B96D-726089766225}" type="presParOf" srcId="{D699E5EC-70A5-4249-A197-0DF3352984FE}" destId="{D30AEBC5-568C-4850-8D16-37F1CDC48750}" srcOrd="1" destOrd="0" presId="urn:microsoft.com/office/officeart/2018/2/layout/IconVerticalSolidList"/>
    <dgm:cxn modelId="{7046B777-6F2C-4167-A0EF-2033FC5B0AB9}" type="presParOf" srcId="{D699E5EC-70A5-4249-A197-0DF3352984FE}" destId="{0C71C343-DC52-4399-A0FE-98BC8C23C2D4}" srcOrd="2" destOrd="0" presId="urn:microsoft.com/office/officeart/2018/2/layout/IconVerticalSolidList"/>
    <dgm:cxn modelId="{F9CE5E3F-CF91-4496-8607-199EA646B68D}" type="presParOf" srcId="{D699E5EC-70A5-4249-A197-0DF3352984FE}" destId="{04B75607-C060-495B-ACFE-B51DD3D9207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EFA1C01-E0F8-4265-BBE7-C5B3B71A4E7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0334FE8-FD6C-4E5F-A408-0AD389E29F1D}">
      <dgm:prSet/>
      <dgm:spPr/>
      <dgm:t>
        <a:bodyPr/>
        <a:lstStyle/>
        <a:p>
          <a:pPr>
            <a:lnSpc>
              <a:spcPct val="100000"/>
            </a:lnSpc>
          </a:pPr>
          <a:r>
            <a:rPr lang="en-US" b="1"/>
            <a:t>Globus CLI</a:t>
          </a:r>
          <a:endParaRPr lang="en-US"/>
        </a:p>
      </dgm:t>
    </dgm:pt>
    <dgm:pt modelId="{B8C563E5-7ED4-4AF8-BD67-16DD649A1E1F}" type="parTrans" cxnId="{E9F1D755-84DC-410A-9677-2457CA4DE0D8}">
      <dgm:prSet/>
      <dgm:spPr/>
      <dgm:t>
        <a:bodyPr/>
        <a:lstStyle/>
        <a:p>
          <a:endParaRPr lang="en-US"/>
        </a:p>
      </dgm:t>
    </dgm:pt>
    <dgm:pt modelId="{2A769273-12CD-4DA2-9B30-EA0C2D93996A}" type="sibTrans" cxnId="{E9F1D755-84DC-410A-9677-2457CA4DE0D8}">
      <dgm:prSet/>
      <dgm:spPr/>
      <dgm:t>
        <a:bodyPr/>
        <a:lstStyle/>
        <a:p>
          <a:endParaRPr lang="en-US"/>
        </a:p>
      </dgm:t>
    </dgm:pt>
    <dgm:pt modelId="{037D4EFF-DBFD-496A-9E9C-BC0C3C916554}">
      <dgm:prSet/>
      <dgm:spPr/>
      <dgm:t>
        <a:bodyPr/>
        <a:lstStyle/>
        <a:p>
          <a:pPr>
            <a:lnSpc>
              <a:spcPct val="100000"/>
            </a:lnSpc>
          </a:pPr>
          <a:r>
            <a:rPr lang="en-US" dirty="0"/>
            <a:t>A command-line tool provided by Globus for interacting with the Globus service through the terminal.</a:t>
          </a:r>
        </a:p>
      </dgm:t>
    </dgm:pt>
    <dgm:pt modelId="{0F045CFB-C117-4595-BEAE-9F3A4A966B75}" type="parTrans" cxnId="{0D2DA034-68C5-4419-B68C-888D2ECEF1A5}">
      <dgm:prSet/>
      <dgm:spPr/>
      <dgm:t>
        <a:bodyPr/>
        <a:lstStyle/>
        <a:p>
          <a:endParaRPr lang="en-US"/>
        </a:p>
      </dgm:t>
    </dgm:pt>
    <dgm:pt modelId="{C00D50FE-0A2F-4AE0-BBFC-C0AFFB677E2E}" type="sibTrans" cxnId="{0D2DA034-68C5-4419-B68C-888D2ECEF1A5}">
      <dgm:prSet/>
      <dgm:spPr/>
      <dgm:t>
        <a:bodyPr/>
        <a:lstStyle/>
        <a:p>
          <a:endParaRPr lang="en-US"/>
        </a:p>
      </dgm:t>
    </dgm:pt>
    <dgm:pt modelId="{70320D8D-1A83-4446-82E8-4AA7EA1DE27E}">
      <dgm:prSet/>
      <dgm:spPr/>
      <dgm:t>
        <a:bodyPr/>
        <a:lstStyle/>
        <a:p>
          <a:pPr>
            <a:lnSpc>
              <a:spcPct val="100000"/>
            </a:lnSpc>
          </a:pPr>
          <a:r>
            <a:rPr lang="en-US" b="1" dirty="0"/>
            <a:t>Globus SDK</a:t>
          </a:r>
          <a:endParaRPr lang="en-US" dirty="0"/>
        </a:p>
      </dgm:t>
    </dgm:pt>
    <dgm:pt modelId="{779D277B-6BCE-43DA-B2B3-61E574513822}" type="parTrans" cxnId="{B13E19AA-2FC1-4116-BAC4-6D2818A2EFE5}">
      <dgm:prSet/>
      <dgm:spPr/>
      <dgm:t>
        <a:bodyPr/>
        <a:lstStyle/>
        <a:p>
          <a:endParaRPr lang="en-US"/>
        </a:p>
      </dgm:t>
    </dgm:pt>
    <dgm:pt modelId="{8EA628A0-F530-4308-A15A-C58C031F5198}" type="sibTrans" cxnId="{B13E19AA-2FC1-4116-BAC4-6D2818A2EFE5}">
      <dgm:prSet/>
      <dgm:spPr/>
      <dgm:t>
        <a:bodyPr/>
        <a:lstStyle/>
        <a:p>
          <a:endParaRPr lang="en-US"/>
        </a:p>
      </dgm:t>
    </dgm:pt>
    <dgm:pt modelId="{6FCBC5D7-E903-434B-8869-7025AE360FD4}">
      <dgm:prSet/>
      <dgm:spPr/>
      <dgm:t>
        <a:bodyPr/>
        <a:lstStyle/>
        <a:p>
          <a:pPr>
            <a:lnSpc>
              <a:spcPct val="100000"/>
            </a:lnSpc>
          </a:pPr>
          <a:r>
            <a:rPr lang="en-US" dirty="0"/>
            <a:t>A collection of libraries, tools, and resources provided by Globus to simplify the development of applications and services that interact with the Globus platform.</a:t>
          </a:r>
        </a:p>
      </dgm:t>
    </dgm:pt>
    <dgm:pt modelId="{3DE40922-2416-4F01-9FA5-880D74C2BEC3}" type="parTrans" cxnId="{1096144C-BEA4-421D-9AC7-3BAFC8B84710}">
      <dgm:prSet/>
      <dgm:spPr/>
      <dgm:t>
        <a:bodyPr/>
        <a:lstStyle/>
        <a:p>
          <a:endParaRPr lang="en-US"/>
        </a:p>
      </dgm:t>
    </dgm:pt>
    <dgm:pt modelId="{D292229E-5245-4B88-87A1-6C06253F314D}" type="sibTrans" cxnId="{1096144C-BEA4-421D-9AC7-3BAFC8B84710}">
      <dgm:prSet/>
      <dgm:spPr/>
      <dgm:t>
        <a:bodyPr/>
        <a:lstStyle/>
        <a:p>
          <a:endParaRPr lang="en-US"/>
        </a:p>
      </dgm:t>
    </dgm:pt>
    <dgm:pt modelId="{65A07AA7-D5F6-47B0-91DB-5C24997EA777}" type="pres">
      <dgm:prSet presAssocID="{7EFA1C01-E0F8-4265-BBE7-C5B3B71A4E7F}" presName="root" presStyleCnt="0">
        <dgm:presLayoutVars>
          <dgm:dir/>
          <dgm:resizeHandles val="exact"/>
        </dgm:presLayoutVars>
      </dgm:prSet>
      <dgm:spPr/>
    </dgm:pt>
    <dgm:pt modelId="{AEEDEE03-58D8-4291-8DB3-9BFB6D476C0B}" type="pres">
      <dgm:prSet presAssocID="{B0334FE8-FD6C-4E5F-A408-0AD389E29F1D}" presName="compNode" presStyleCnt="0"/>
      <dgm:spPr/>
    </dgm:pt>
    <dgm:pt modelId="{F40822ED-87AA-4505-B133-A3570A91AC82}" type="pres">
      <dgm:prSet presAssocID="{B0334FE8-FD6C-4E5F-A408-0AD389E29F1D}" presName="bgRect" presStyleLbl="bgShp" presStyleIdx="0" presStyleCnt="2"/>
      <dgm:spPr>
        <a:solidFill>
          <a:schemeClr val="accent4">
            <a:lumMod val="60000"/>
            <a:lumOff val="40000"/>
          </a:schemeClr>
        </a:solidFill>
      </dgm:spPr>
    </dgm:pt>
    <dgm:pt modelId="{C28AA953-6BCB-449F-8383-816C54557622}" type="pres">
      <dgm:prSet presAssocID="{B0334FE8-FD6C-4E5F-A408-0AD389E29F1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nching Diagram"/>
        </a:ext>
      </dgm:extLst>
    </dgm:pt>
    <dgm:pt modelId="{CF3402B1-3B9C-41E1-9CB1-0C274E3CD092}" type="pres">
      <dgm:prSet presAssocID="{B0334FE8-FD6C-4E5F-A408-0AD389E29F1D}" presName="spaceRect" presStyleCnt="0"/>
      <dgm:spPr/>
    </dgm:pt>
    <dgm:pt modelId="{E988DA37-C601-41A9-BF67-30BC4850E559}" type="pres">
      <dgm:prSet presAssocID="{B0334FE8-FD6C-4E5F-A408-0AD389E29F1D}" presName="parTx" presStyleLbl="revTx" presStyleIdx="0" presStyleCnt="4">
        <dgm:presLayoutVars>
          <dgm:chMax val="0"/>
          <dgm:chPref val="0"/>
        </dgm:presLayoutVars>
      </dgm:prSet>
      <dgm:spPr/>
    </dgm:pt>
    <dgm:pt modelId="{466B477E-1D39-4DBB-84A6-504869D6BECC}" type="pres">
      <dgm:prSet presAssocID="{B0334FE8-FD6C-4E5F-A408-0AD389E29F1D}" presName="desTx" presStyleLbl="revTx" presStyleIdx="1" presStyleCnt="4">
        <dgm:presLayoutVars/>
      </dgm:prSet>
      <dgm:spPr/>
    </dgm:pt>
    <dgm:pt modelId="{A2751149-B58E-4B95-86A2-242163B377C7}" type="pres">
      <dgm:prSet presAssocID="{2A769273-12CD-4DA2-9B30-EA0C2D93996A}" presName="sibTrans" presStyleCnt="0"/>
      <dgm:spPr/>
    </dgm:pt>
    <dgm:pt modelId="{64659CB5-D7A8-43C3-8F83-B55473965109}" type="pres">
      <dgm:prSet presAssocID="{70320D8D-1A83-4446-82E8-4AA7EA1DE27E}" presName="compNode" presStyleCnt="0"/>
      <dgm:spPr/>
    </dgm:pt>
    <dgm:pt modelId="{9218F593-CA33-45EB-B39F-AA485B365D52}" type="pres">
      <dgm:prSet presAssocID="{70320D8D-1A83-4446-82E8-4AA7EA1DE27E}" presName="bgRect" presStyleLbl="bgShp" presStyleIdx="1" presStyleCnt="2"/>
      <dgm:spPr>
        <a:solidFill>
          <a:schemeClr val="accent4">
            <a:lumMod val="60000"/>
            <a:lumOff val="40000"/>
          </a:schemeClr>
        </a:solidFill>
      </dgm:spPr>
    </dgm:pt>
    <dgm:pt modelId="{5BB7E795-0CAA-40C9-BA74-0C1215562BF9}" type="pres">
      <dgm:prSet presAssocID="{70320D8D-1A83-4446-82E8-4AA7EA1DE27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73B1765E-D907-4B9B-A469-7EF80E72CA1E}" type="pres">
      <dgm:prSet presAssocID="{70320D8D-1A83-4446-82E8-4AA7EA1DE27E}" presName="spaceRect" presStyleCnt="0"/>
      <dgm:spPr/>
    </dgm:pt>
    <dgm:pt modelId="{11A52C39-FAC2-4DD2-A021-4B5B646A033C}" type="pres">
      <dgm:prSet presAssocID="{70320D8D-1A83-4446-82E8-4AA7EA1DE27E}" presName="parTx" presStyleLbl="revTx" presStyleIdx="2" presStyleCnt="4">
        <dgm:presLayoutVars>
          <dgm:chMax val="0"/>
          <dgm:chPref val="0"/>
        </dgm:presLayoutVars>
      </dgm:prSet>
      <dgm:spPr/>
    </dgm:pt>
    <dgm:pt modelId="{10E109D6-2A79-4EE0-A566-B3477427EC5B}" type="pres">
      <dgm:prSet presAssocID="{70320D8D-1A83-4446-82E8-4AA7EA1DE27E}" presName="desTx" presStyleLbl="revTx" presStyleIdx="3" presStyleCnt="4">
        <dgm:presLayoutVars/>
      </dgm:prSet>
      <dgm:spPr/>
    </dgm:pt>
  </dgm:ptLst>
  <dgm:cxnLst>
    <dgm:cxn modelId="{70E1B00C-1BD2-4930-8713-5C5DDE6ADB8C}" type="presOf" srcId="{037D4EFF-DBFD-496A-9E9C-BC0C3C916554}" destId="{466B477E-1D39-4DBB-84A6-504869D6BECC}" srcOrd="0" destOrd="0" presId="urn:microsoft.com/office/officeart/2018/2/layout/IconVerticalSolidList"/>
    <dgm:cxn modelId="{1DF7D226-D296-4D16-B298-2089C1999A55}" type="presOf" srcId="{7EFA1C01-E0F8-4265-BBE7-C5B3B71A4E7F}" destId="{65A07AA7-D5F6-47B0-91DB-5C24997EA777}" srcOrd="0" destOrd="0" presId="urn:microsoft.com/office/officeart/2018/2/layout/IconVerticalSolidList"/>
    <dgm:cxn modelId="{254E2731-46C7-413D-AE9D-B80581076136}" type="presOf" srcId="{6FCBC5D7-E903-434B-8869-7025AE360FD4}" destId="{10E109D6-2A79-4EE0-A566-B3477427EC5B}" srcOrd="0" destOrd="0" presId="urn:microsoft.com/office/officeart/2018/2/layout/IconVerticalSolidList"/>
    <dgm:cxn modelId="{3B5A3533-C530-4BBF-9734-4FEE2A104A85}" type="presOf" srcId="{70320D8D-1A83-4446-82E8-4AA7EA1DE27E}" destId="{11A52C39-FAC2-4DD2-A021-4B5B646A033C}" srcOrd="0" destOrd="0" presId="urn:microsoft.com/office/officeart/2018/2/layout/IconVerticalSolidList"/>
    <dgm:cxn modelId="{0D2DA034-68C5-4419-B68C-888D2ECEF1A5}" srcId="{B0334FE8-FD6C-4E5F-A408-0AD389E29F1D}" destId="{037D4EFF-DBFD-496A-9E9C-BC0C3C916554}" srcOrd="0" destOrd="0" parTransId="{0F045CFB-C117-4595-BEAE-9F3A4A966B75}" sibTransId="{C00D50FE-0A2F-4AE0-BBFC-C0AFFB677E2E}"/>
    <dgm:cxn modelId="{1096144C-BEA4-421D-9AC7-3BAFC8B84710}" srcId="{70320D8D-1A83-4446-82E8-4AA7EA1DE27E}" destId="{6FCBC5D7-E903-434B-8869-7025AE360FD4}" srcOrd="0" destOrd="0" parTransId="{3DE40922-2416-4F01-9FA5-880D74C2BEC3}" sibTransId="{D292229E-5245-4B88-87A1-6C06253F314D}"/>
    <dgm:cxn modelId="{330D1E71-8E53-4323-B137-7C175D09BF37}" type="presOf" srcId="{B0334FE8-FD6C-4E5F-A408-0AD389E29F1D}" destId="{E988DA37-C601-41A9-BF67-30BC4850E559}" srcOrd="0" destOrd="0" presId="urn:microsoft.com/office/officeart/2018/2/layout/IconVerticalSolidList"/>
    <dgm:cxn modelId="{E9F1D755-84DC-410A-9677-2457CA4DE0D8}" srcId="{7EFA1C01-E0F8-4265-BBE7-C5B3B71A4E7F}" destId="{B0334FE8-FD6C-4E5F-A408-0AD389E29F1D}" srcOrd="0" destOrd="0" parTransId="{B8C563E5-7ED4-4AF8-BD67-16DD649A1E1F}" sibTransId="{2A769273-12CD-4DA2-9B30-EA0C2D93996A}"/>
    <dgm:cxn modelId="{B13E19AA-2FC1-4116-BAC4-6D2818A2EFE5}" srcId="{7EFA1C01-E0F8-4265-BBE7-C5B3B71A4E7F}" destId="{70320D8D-1A83-4446-82E8-4AA7EA1DE27E}" srcOrd="1" destOrd="0" parTransId="{779D277B-6BCE-43DA-B2B3-61E574513822}" sibTransId="{8EA628A0-F530-4308-A15A-C58C031F5198}"/>
    <dgm:cxn modelId="{73E0C560-086A-455D-BADB-67A76DBDBEBC}" type="presParOf" srcId="{65A07AA7-D5F6-47B0-91DB-5C24997EA777}" destId="{AEEDEE03-58D8-4291-8DB3-9BFB6D476C0B}" srcOrd="0" destOrd="0" presId="urn:microsoft.com/office/officeart/2018/2/layout/IconVerticalSolidList"/>
    <dgm:cxn modelId="{A3C53BD9-1C73-4107-A053-75F7B6A8C1E7}" type="presParOf" srcId="{AEEDEE03-58D8-4291-8DB3-9BFB6D476C0B}" destId="{F40822ED-87AA-4505-B133-A3570A91AC82}" srcOrd="0" destOrd="0" presId="urn:microsoft.com/office/officeart/2018/2/layout/IconVerticalSolidList"/>
    <dgm:cxn modelId="{0FFF6946-9FF4-4775-B18B-CFD363FD8CE7}" type="presParOf" srcId="{AEEDEE03-58D8-4291-8DB3-9BFB6D476C0B}" destId="{C28AA953-6BCB-449F-8383-816C54557622}" srcOrd="1" destOrd="0" presId="urn:microsoft.com/office/officeart/2018/2/layout/IconVerticalSolidList"/>
    <dgm:cxn modelId="{22BD69AE-9638-4B41-8F2C-19DB6DF86B79}" type="presParOf" srcId="{AEEDEE03-58D8-4291-8DB3-9BFB6D476C0B}" destId="{CF3402B1-3B9C-41E1-9CB1-0C274E3CD092}" srcOrd="2" destOrd="0" presId="urn:microsoft.com/office/officeart/2018/2/layout/IconVerticalSolidList"/>
    <dgm:cxn modelId="{EB6041E5-D82C-4ADE-A96A-B69342BF3ED2}" type="presParOf" srcId="{AEEDEE03-58D8-4291-8DB3-9BFB6D476C0B}" destId="{E988DA37-C601-41A9-BF67-30BC4850E559}" srcOrd="3" destOrd="0" presId="urn:microsoft.com/office/officeart/2018/2/layout/IconVerticalSolidList"/>
    <dgm:cxn modelId="{96904213-7EF1-47F7-8A2A-CCE81E4E8919}" type="presParOf" srcId="{AEEDEE03-58D8-4291-8DB3-9BFB6D476C0B}" destId="{466B477E-1D39-4DBB-84A6-504869D6BECC}" srcOrd="4" destOrd="0" presId="urn:microsoft.com/office/officeart/2018/2/layout/IconVerticalSolidList"/>
    <dgm:cxn modelId="{CDFC237D-01C6-4DA8-B464-0146756D621D}" type="presParOf" srcId="{65A07AA7-D5F6-47B0-91DB-5C24997EA777}" destId="{A2751149-B58E-4B95-86A2-242163B377C7}" srcOrd="1" destOrd="0" presId="urn:microsoft.com/office/officeart/2018/2/layout/IconVerticalSolidList"/>
    <dgm:cxn modelId="{D07EE1A2-85F2-4533-8DE6-F83F66940C42}" type="presParOf" srcId="{65A07AA7-D5F6-47B0-91DB-5C24997EA777}" destId="{64659CB5-D7A8-43C3-8F83-B55473965109}" srcOrd="2" destOrd="0" presId="urn:microsoft.com/office/officeart/2018/2/layout/IconVerticalSolidList"/>
    <dgm:cxn modelId="{6257FBCB-C4A7-4332-94B9-7E9EE6DF380A}" type="presParOf" srcId="{64659CB5-D7A8-43C3-8F83-B55473965109}" destId="{9218F593-CA33-45EB-B39F-AA485B365D52}" srcOrd="0" destOrd="0" presId="urn:microsoft.com/office/officeart/2018/2/layout/IconVerticalSolidList"/>
    <dgm:cxn modelId="{54AA7ABC-3C55-4546-BEA8-46C3886C26A4}" type="presParOf" srcId="{64659CB5-D7A8-43C3-8F83-B55473965109}" destId="{5BB7E795-0CAA-40C9-BA74-0C1215562BF9}" srcOrd="1" destOrd="0" presId="urn:microsoft.com/office/officeart/2018/2/layout/IconVerticalSolidList"/>
    <dgm:cxn modelId="{3A92B8E5-C6E4-4308-B227-4F78A36EC7AE}" type="presParOf" srcId="{64659CB5-D7A8-43C3-8F83-B55473965109}" destId="{73B1765E-D907-4B9B-A469-7EF80E72CA1E}" srcOrd="2" destOrd="0" presId="urn:microsoft.com/office/officeart/2018/2/layout/IconVerticalSolidList"/>
    <dgm:cxn modelId="{1CDD4F60-D1B3-4BB6-A588-661EB681F525}" type="presParOf" srcId="{64659CB5-D7A8-43C3-8F83-B55473965109}" destId="{11A52C39-FAC2-4DD2-A021-4B5B646A033C}" srcOrd="3" destOrd="0" presId="urn:microsoft.com/office/officeart/2018/2/layout/IconVerticalSolidList"/>
    <dgm:cxn modelId="{9588BD2C-1A4F-49DF-BC0F-48CADB70D81A}" type="presParOf" srcId="{64659CB5-D7A8-43C3-8F83-B55473965109}" destId="{10E109D6-2A79-4EE0-A566-B3477427EC5B}"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350BCD-1ADD-4D26-9EF8-156E410BFE55}">
      <dsp:nvSpPr>
        <dsp:cNvPr id="0" name=""/>
        <dsp:cNvSpPr/>
      </dsp:nvSpPr>
      <dsp:spPr>
        <a:xfrm>
          <a:off x="0" y="552"/>
          <a:ext cx="8229600" cy="1292816"/>
        </a:xfrm>
        <a:prstGeom prst="roundRect">
          <a:avLst>
            <a:gd name="adj" fmla="val 10000"/>
          </a:avLst>
        </a:prstGeom>
        <a:solidFill>
          <a:schemeClr val="accent4">
            <a:lumMod val="60000"/>
            <a:lumOff val="40000"/>
          </a:schemeClr>
        </a:solidFill>
        <a:ln>
          <a:noFill/>
        </a:ln>
        <a:effectLst/>
      </dsp:spPr>
      <dsp:style>
        <a:lnRef idx="0">
          <a:scrgbClr r="0" g="0" b="0"/>
        </a:lnRef>
        <a:fillRef idx="1">
          <a:scrgbClr r="0" g="0" b="0"/>
        </a:fillRef>
        <a:effectRef idx="0">
          <a:scrgbClr r="0" g="0" b="0"/>
        </a:effectRef>
        <a:fontRef idx="minor"/>
      </dsp:style>
    </dsp:sp>
    <dsp:sp modelId="{A942A03A-5755-43D3-A8D1-658529FEDA0E}">
      <dsp:nvSpPr>
        <dsp:cNvPr id="0" name=""/>
        <dsp:cNvSpPr/>
      </dsp:nvSpPr>
      <dsp:spPr>
        <a:xfrm>
          <a:off x="391077" y="291436"/>
          <a:ext cx="711049" cy="7110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8DDDFD4-7849-43A4-B666-7FD1A2DF7C43}">
      <dsp:nvSpPr>
        <dsp:cNvPr id="0" name=""/>
        <dsp:cNvSpPr/>
      </dsp:nvSpPr>
      <dsp:spPr>
        <a:xfrm>
          <a:off x="1493203" y="552"/>
          <a:ext cx="3703320"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755650">
            <a:lnSpc>
              <a:spcPct val="90000"/>
            </a:lnSpc>
            <a:spcBef>
              <a:spcPct val="0"/>
            </a:spcBef>
            <a:spcAft>
              <a:spcPct val="35000"/>
            </a:spcAft>
            <a:buNone/>
          </a:pPr>
          <a:r>
            <a:rPr lang="en-US" sz="1700" kern="1200"/>
            <a:t>Used by research institutions and government facilities across the globe.</a:t>
          </a:r>
        </a:p>
      </dsp:txBody>
      <dsp:txXfrm>
        <a:off x="1493203" y="552"/>
        <a:ext cx="3703320" cy="1292816"/>
      </dsp:txXfrm>
    </dsp:sp>
    <dsp:sp modelId="{E7A39EBC-043F-46FE-9A3F-83D275C35152}">
      <dsp:nvSpPr>
        <dsp:cNvPr id="0" name=""/>
        <dsp:cNvSpPr/>
      </dsp:nvSpPr>
      <dsp:spPr>
        <a:xfrm>
          <a:off x="5196523" y="552"/>
          <a:ext cx="303307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577850">
            <a:lnSpc>
              <a:spcPct val="90000"/>
            </a:lnSpc>
            <a:spcBef>
              <a:spcPct val="0"/>
            </a:spcBef>
            <a:spcAft>
              <a:spcPct val="35000"/>
            </a:spcAft>
            <a:buNone/>
          </a:pPr>
          <a:r>
            <a:rPr lang="en-US" sz="1300" kern="1200"/>
            <a:t>2600+ Connected Institutions</a:t>
          </a:r>
        </a:p>
      </dsp:txBody>
      <dsp:txXfrm>
        <a:off x="5196523" y="552"/>
        <a:ext cx="3033076" cy="1292816"/>
      </dsp:txXfrm>
    </dsp:sp>
    <dsp:sp modelId="{D8A8CCC9-0405-46FB-A597-B4AD1825273A}">
      <dsp:nvSpPr>
        <dsp:cNvPr id="0" name=""/>
        <dsp:cNvSpPr/>
      </dsp:nvSpPr>
      <dsp:spPr>
        <a:xfrm>
          <a:off x="0" y="1616573"/>
          <a:ext cx="8229600" cy="1292816"/>
        </a:xfrm>
        <a:prstGeom prst="roundRect">
          <a:avLst>
            <a:gd name="adj" fmla="val 10000"/>
          </a:avLst>
        </a:prstGeom>
        <a:solidFill>
          <a:schemeClr val="accent4">
            <a:lumMod val="60000"/>
            <a:lumOff val="40000"/>
          </a:schemeClr>
        </a:solidFill>
        <a:ln>
          <a:noFill/>
        </a:ln>
        <a:effectLst/>
      </dsp:spPr>
      <dsp:style>
        <a:lnRef idx="0">
          <a:scrgbClr r="0" g="0" b="0"/>
        </a:lnRef>
        <a:fillRef idx="1">
          <a:scrgbClr r="0" g="0" b="0"/>
        </a:fillRef>
        <a:effectRef idx="0">
          <a:scrgbClr r="0" g="0" b="0"/>
        </a:effectRef>
        <a:fontRef idx="minor"/>
      </dsp:style>
    </dsp:sp>
    <dsp:sp modelId="{EDD3C74C-32ED-43A4-AB62-C0A2F61A7E5B}">
      <dsp:nvSpPr>
        <dsp:cNvPr id="0" name=""/>
        <dsp:cNvSpPr/>
      </dsp:nvSpPr>
      <dsp:spPr>
        <a:xfrm>
          <a:off x="391077" y="1907456"/>
          <a:ext cx="711049" cy="7110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3E63A2-979F-4540-B4C5-B9F7447532E3}">
      <dsp:nvSpPr>
        <dsp:cNvPr id="0" name=""/>
        <dsp:cNvSpPr/>
      </dsp:nvSpPr>
      <dsp:spPr>
        <a:xfrm>
          <a:off x="1493203" y="1616573"/>
          <a:ext cx="3703320"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755650">
            <a:lnSpc>
              <a:spcPct val="90000"/>
            </a:lnSpc>
            <a:spcBef>
              <a:spcPct val="0"/>
            </a:spcBef>
            <a:spcAft>
              <a:spcPct val="35000"/>
            </a:spcAft>
            <a:buNone/>
          </a:pPr>
          <a:r>
            <a:rPr lang="en-US" sz="1700" kern="1200" dirty="0"/>
            <a:t>Makes data storage usage more accessible to researchers. Allows researchers to efficiently manage usage on a variety of storage systems.</a:t>
          </a:r>
        </a:p>
      </dsp:txBody>
      <dsp:txXfrm>
        <a:off x="1493203" y="1616573"/>
        <a:ext cx="3703320" cy="1292816"/>
      </dsp:txXfrm>
    </dsp:sp>
    <dsp:sp modelId="{DF71D27B-3F41-40D9-A936-262D83C488DB}">
      <dsp:nvSpPr>
        <dsp:cNvPr id="0" name=""/>
        <dsp:cNvSpPr/>
      </dsp:nvSpPr>
      <dsp:spPr>
        <a:xfrm>
          <a:off x="5196523" y="1616573"/>
          <a:ext cx="303307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577850">
            <a:lnSpc>
              <a:spcPct val="90000"/>
            </a:lnSpc>
            <a:spcBef>
              <a:spcPct val="0"/>
            </a:spcBef>
            <a:spcAft>
              <a:spcPct val="35000"/>
            </a:spcAft>
            <a:buNone/>
          </a:pPr>
          <a:r>
            <a:rPr lang="en-US" sz="1300" kern="1200"/>
            <a:t>Institutional Storage</a:t>
          </a:r>
        </a:p>
        <a:p>
          <a:pPr marL="0" lvl="0" indent="0" algn="l" defTabSz="577850">
            <a:lnSpc>
              <a:spcPct val="90000"/>
            </a:lnSpc>
            <a:spcBef>
              <a:spcPct val="0"/>
            </a:spcBef>
            <a:spcAft>
              <a:spcPct val="35000"/>
            </a:spcAft>
            <a:buNone/>
          </a:pPr>
          <a:r>
            <a:rPr lang="en-US" sz="1300" kern="1200"/>
            <a:t>Local Storage</a:t>
          </a:r>
        </a:p>
        <a:p>
          <a:pPr marL="0" lvl="0" indent="0" algn="l" defTabSz="577850">
            <a:lnSpc>
              <a:spcPct val="90000"/>
            </a:lnSpc>
            <a:spcBef>
              <a:spcPct val="0"/>
            </a:spcBef>
            <a:spcAft>
              <a:spcPct val="35000"/>
            </a:spcAft>
            <a:buNone/>
          </a:pPr>
          <a:r>
            <a:rPr lang="en-US" sz="1300" kern="1200"/>
            <a:t>Commercial cloud storage platforms</a:t>
          </a:r>
        </a:p>
      </dsp:txBody>
      <dsp:txXfrm>
        <a:off x="5196523" y="1616573"/>
        <a:ext cx="3033076" cy="1292816"/>
      </dsp:txXfrm>
    </dsp:sp>
    <dsp:sp modelId="{6535C9B4-58FD-45EF-AD54-2CD27376FF9B}">
      <dsp:nvSpPr>
        <dsp:cNvPr id="0" name=""/>
        <dsp:cNvSpPr/>
      </dsp:nvSpPr>
      <dsp:spPr>
        <a:xfrm>
          <a:off x="0" y="3232593"/>
          <a:ext cx="8229600" cy="1292816"/>
        </a:xfrm>
        <a:prstGeom prst="roundRect">
          <a:avLst>
            <a:gd name="adj" fmla="val 10000"/>
          </a:avLst>
        </a:prstGeom>
        <a:solidFill>
          <a:schemeClr val="accent4">
            <a:lumMod val="60000"/>
            <a:lumOff val="40000"/>
          </a:schemeClr>
        </a:solidFill>
        <a:ln>
          <a:noFill/>
        </a:ln>
        <a:effectLst/>
      </dsp:spPr>
      <dsp:style>
        <a:lnRef idx="0">
          <a:scrgbClr r="0" g="0" b="0"/>
        </a:lnRef>
        <a:fillRef idx="1">
          <a:scrgbClr r="0" g="0" b="0"/>
        </a:fillRef>
        <a:effectRef idx="0">
          <a:scrgbClr r="0" g="0" b="0"/>
        </a:effectRef>
        <a:fontRef idx="minor"/>
      </dsp:style>
    </dsp:sp>
    <dsp:sp modelId="{B57F2D42-BE50-46B1-B0E0-808154737B22}">
      <dsp:nvSpPr>
        <dsp:cNvPr id="0" name=""/>
        <dsp:cNvSpPr/>
      </dsp:nvSpPr>
      <dsp:spPr>
        <a:xfrm>
          <a:off x="391077" y="3523477"/>
          <a:ext cx="711049" cy="7110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9B94CE-87E3-4212-A442-725A2BE8ACD5}">
      <dsp:nvSpPr>
        <dsp:cNvPr id="0" name=""/>
        <dsp:cNvSpPr/>
      </dsp:nvSpPr>
      <dsp:spPr>
        <a:xfrm>
          <a:off x="1493203" y="3232593"/>
          <a:ext cx="673639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755650">
            <a:lnSpc>
              <a:spcPct val="90000"/>
            </a:lnSpc>
            <a:spcBef>
              <a:spcPct val="0"/>
            </a:spcBef>
            <a:spcAft>
              <a:spcPct val="35000"/>
            </a:spcAft>
            <a:buNone/>
          </a:pPr>
          <a:r>
            <a:rPr lang="en-US" sz="1700" kern="1200" dirty="0"/>
            <a:t>Developers can use Globus to automate data workflows leveraging the Globus API, SDK, and command line tools (Advanced)</a:t>
          </a:r>
        </a:p>
      </dsp:txBody>
      <dsp:txXfrm>
        <a:off x="1493203" y="3232593"/>
        <a:ext cx="6736396" cy="12928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B781D4-0508-4809-A57A-D244262C8438}">
      <dsp:nvSpPr>
        <dsp:cNvPr id="0" name=""/>
        <dsp:cNvSpPr/>
      </dsp:nvSpPr>
      <dsp:spPr>
        <a:xfrm>
          <a:off x="1052690" y="762363"/>
          <a:ext cx="1695937" cy="1695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CB2D3A-74D5-4344-B606-2B03FF76ECAD}">
      <dsp:nvSpPr>
        <dsp:cNvPr id="0" name=""/>
        <dsp:cNvSpPr/>
      </dsp:nvSpPr>
      <dsp:spPr>
        <a:xfrm>
          <a:off x="16284" y="2908599"/>
          <a:ext cx="37687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b="0" kern="1200" dirty="0"/>
            <a:t>A Globus Mapped Collection provides access to centrally administered storage platforms.</a:t>
          </a:r>
          <a:endParaRPr lang="en-US" sz="2000" kern="1200" dirty="0"/>
        </a:p>
      </dsp:txBody>
      <dsp:txXfrm>
        <a:off x="16284" y="2908599"/>
        <a:ext cx="3768750" cy="855000"/>
      </dsp:txXfrm>
    </dsp:sp>
    <dsp:sp modelId="{04FF2825-3EF2-4317-9793-8F7D8115E514}">
      <dsp:nvSpPr>
        <dsp:cNvPr id="0" name=""/>
        <dsp:cNvSpPr/>
      </dsp:nvSpPr>
      <dsp:spPr>
        <a:xfrm>
          <a:off x="5480971" y="762363"/>
          <a:ext cx="1695937" cy="1695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378EEB-4588-4934-A0EE-53D325D5AE14}">
      <dsp:nvSpPr>
        <dsp:cNvPr id="0" name=""/>
        <dsp:cNvSpPr/>
      </dsp:nvSpPr>
      <dsp:spPr>
        <a:xfrm>
          <a:off x="4444565" y="2908599"/>
          <a:ext cx="376875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b="0" kern="1200" dirty="0"/>
            <a:t>NU IT supports Mapped Collections that provide access both on-prem and cloud-based storage systems</a:t>
          </a:r>
          <a:endParaRPr lang="en-US" sz="2000" kern="1200" dirty="0"/>
        </a:p>
      </dsp:txBody>
      <dsp:txXfrm>
        <a:off x="4444565" y="2908599"/>
        <a:ext cx="3768750" cy="85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FDD5FB-FE8B-402F-9E35-3639DBBB2624}">
      <dsp:nvSpPr>
        <dsp:cNvPr id="0" name=""/>
        <dsp:cNvSpPr/>
      </dsp:nvSpPr>
      <dsp:spPr>
        <a:xfrm>
          <a:off x="1331224" y="527880"/>
          <a:ext cx="1518750" cy="15187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E11A53-DF99-4CFA-9735-56F309FC6D85}">
      <dsp:nvSpPr>
        <dsp:cNvPr id="0" name=""/>
        <dsp:cNvSpPr/>
      </dsp:nvSpPr>
      <dsp:spPr>
        <a:xfrm>
          <a:off x="309" y="2338196"/>
          <a:ext cx="4180578" cy="2087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b="0" kern="1200" dirty="0"/>
            <a:t>A Globus Guest Collection is a shared storage space within Globus that enables external collaborators to access specific data. </a:t>
          </a:r>
          <a:endParaRPr lang="en-US" sz="2000" kern="1200" dirty="0"/>
        </a:p>
      </dsp:txBody>
      <dsp:txXfrm>
        <a:off x="309" y="2338196"/>
        <a:ext cx="4180578" cy="2087006"/>
      </dsp:txXfrm>
    </dsp:sp>
    <dsp:sp modelId="{7644CABE-DA95-4FE2-B293-0D09AE3F9BFF}">
      <dsp:nvSpPr>
        <dsp:cNvPr id="0" name=""/>
        <dsp:cNvSpPr/>
      </dsp:nvSpPr>
      <dsp:spPr>
        <a:xfrm>
          <a:off x="5920780" y="553934"/>
          <a:ext cx="1518750" cy="15187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2F4FA9-5E1A-41A8-AD16-CBBB9EA8BBA5}">
      <dsp:nvSpPr>
        <dsp:cNvPr id="0" name=""/>
        <dsp:cNvSpPr/>
      </dsp:nvSpPr>
      <dsp:spPr>
        <a:xfrm>
          <a:off x="4579003" y="2368245"/>
          <a:ext cx="4005213" cy="2046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b="0" kern="1200" dirty="0"/>
            <a:t>Guest Collections facilitate secure external collaboration by providing controlled access to designated data. This allows researchers to collaborate with external partners without compromising data security.</a:t>
          </a:r>
          <a:endParaRPr lang="en-US" sz="2000" kern="1200" dirty="0"/>
        </a:p>
      </dsp:txBody>
      <dsp:txXfrm>
        <a:off x="4579003" y="2368245"/>
        <a:ext cx="4005213" cy="20469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181584-CA3D-4FF7-A266-8ECEC33EA56B}">
      <dsp:nvSpPr>
        <dsp:cNvPr id="0" name=""/>
        <dsp:cNvSpPr/>
      </dsp:nvSpPr>
      <dsp:spPr>
        <a:xfrm>
          <a:off x="1052690" y="605202"/>
          <a:ext cx="1695937" cy="1695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E92293-587C-4036-8CD0-B9F1AC6AA1FB}">
      <dsp:nvSpPr>
        <dsp:cNvPr id="0" name=""/>
        <dsp:cNvSpPr/>
      </dsp:nvSpPr>
      <dsp:spPr>
        <a:xfrm>
          <a:off x="16284" y="2798572"/>
          <a:ext cx="3768750" cy="1122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b="0" kern="1200" dirty="0"/>
            <a:t>A Globus Connect Personal Collection is enabled by installing Globus Connect Personal client on a local machine.</a:t>
          </a:r>
          <a:endParaRPr lang="en-US" sz="2000" kern="1200" dirty="0"/>
        </a:p>
      </dsp:txBody>
      <dsp:txXfrm>
        <a:off x="16284" y="2798572"/>
        <a:ext cx="3768750" cy="1122187"/>
      </dsp:txXfrm>
    </dsp:sp>
    <dsp:sp modelId="{8A2A0367-8BCF-4C27-90F5-DB0F11F77F6F}">
      <dsp:nvSpPr>
        <dsp:cNvPr id="0" name=""/>
        <dsp:cNvSpPr/>
      </dsp:nvSpPr>
      <dsp:spPr>
        <a:xfrm>
          <a:off x="5480971" y="605202"/>
          <a:ext cx="1695937" cy="1695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C0B242-6910-4C6E-8972-E32FB02448A8}">
      <dsp:nvSpPr>
        <dsp:cNvPr id="0" name=""/>
        <dsp:cNvSpPr/>
      </dsp:nvSpPr>
      <dsp:spPr>
        <a:xfrm>
          <a:off x="4444565" y="2798572"/>
          <a:ext cx="3768750" cy="1122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b="0" kern="1200" dirty="0"/>
            <a:t>Globus Connect Personal Collections allow for efficient transfers between local storage and other Globus endpoints.</a:t>
          </a:r>
          <a:endParaRPr lang="en-US" sz="2000" kern="1200" dirty="0"/>
        </a:p>
      </dsp:txBody>
      <dsp:txXfrm>
        <a:off x="4444565" y="2798572"/>
        <a:ext cx="3768750" cy="11221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6EFC08-6293-4033-BB61-966DD5498F50}">
      <dsp:nvSpPr>
        <dsp:cNvPr id="0" name=""/>
        <dsp:cNvSpPr/>
      </dsp:nvSpPr>
      <dsp:spPr>
        <a:xfrm>
          <a:off x="0" y="1405945"/>
          <a:ext cx="2314575" cy="1469755"/>
        </a:xfrm>
        <a:prstGeom prst="roundRect">
          <a:avLst>
            <a:gd name="adj" fmla="val 10000"/>
          </a:avLst>
        </a:prstGeom>
        <a:solidFill>
          <a:schemeClr val="accent4">
            <a:lumMod val="60000"/>
            <a:lumOff val="4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9BC1BE8-62DA-497C-8E80-DE905C51C1B5}">
      <dsp:nvSpPr>
        <dsp:cNvPr id="0" name=""/>
        <dsp:cNvSpPr/>
      </dsp:nvSpPr>
      <dsp:spPr>
        <a:xfrm>
          <a:off x="257174" y="1650262"/>
          <a:ext cx="2314575" cy="1469755"/>
        </a:xfrm>
        <a:prstGeom prst="roundRect">
          <a:avLst>
            <a:gd name="adj" fmla="val 10000"/>
          </a:avLst>
        </a:prstGeom>
        <a:solidFill>
          <a:schemeClr val="lt1">
            <a:alpha val="90000"/>
            <a:hueOff val="0"/>
            <a:satOff val="0"/>
            <a:lumOff val="0"/>
            <a:alphaOff val="0"/>
          </a:schemeClr>
        </a:solidFill>
        <a:ln w="25400" cap="flat" cmpd="sng" algn="ctr">
          <a:solidFill>
            <a:srgbClr val="7030A0"/>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Use of Globus with the Northwestern Quest Mapped Collection requires a Quest account.</a:t>
          </a:r>
        </a:p>
      </dsp:txBody>
      <dsp:txXfrm>
        <a:off x="300222" y="1693310"/>
        <a:ext cx="2228479" cy="1383659"/>
      </dsp:txXfrm>
    </dsp:sp>
    <dsp:sp modelId="{EDDED5CE-107C-40C5-B983-E988D284783B}">
      <dsp:nvSpPr>
        <dsp:cNvPr id="0" name=""/>
        <dsp:cNvSpPr/>
      </dsp:nvSpPr>
      <dsp:spPr>
        <a:xfrm>
          <a:off x="2828924" y="1405945"/>
          <a:ext cx="2314575" cy="1469755"/>
        </a:xfrm>
        <a:prstGeom prst="roundRect">
          <a:avLst>
            <a:gd name="adj" fmla="val 10000"/>
          </a:avLst>
        </a:prstGeom>
        <a:solidFill>
          <a:schemeClr val="accent4">
            <a:lumMod val="60000"/>
            <a:lumOff val="4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434A2FF6-5BBF-480B-83FB-BC26465EBA3D}">
      <dsp:nvSpPr>
        <dsp:cNvPr id="0" name=""/>
        <dsp:cNvSpPr/>
      </dsp:nvSpPr>
      <dsp:spPr>
        <a:xfrm>
          <a:off x="3086099" y="1650262"/>
          <a:ext cx="2314575" cy="1469755"/>
        </a:xfrm>
        <a:prstGeom prst="roundRect">
          <a:avLst>
            <a:gd name="adj" fmla="val 10000"/>
          </a:avLst>
        </a:prstGeom>
        <a:solidFill>
          <a:schemeClr val="lt1">
            <a:alpha val="90000"/>
            <a:hueOff val="0"/>
            <a:satOff val="0"/>
            <a:lumOff val="0"/>
            <a:alphaOff val="0"/>
          </a:schemeClr>
        </a:solidFill>
        <a:ln w="25400" cap="flat" cmpd="sng" algn="ctr">
          <a:solidFill>
            <a:srgbClr val="7030A0"/>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Globus uses your netID and Password for authentication via Northwestern’s Single Sign-On Service (SSO)</a:t>
          </a:r>
        </a:p>
      </dsp:txBody>
      <dsp:txXfrm>
        <a:off x="3129147" y="1693310"/>
        <a:ext cx="2228479" cy="1383659"/>
      </dsp:txXfrm>
    </dsp:sp>
    <dsp:sp modelId="{72A7E9FB-71A7-44B7-A001-18689E82140C}">
      <dsp:nvSpPr>
        <dsp:cNvPr id="0" name=""/>
        <dsp:cNvSpPr/>
      </dsp:nvSpPr>
      <dsp:spPr>
        <a:xfrm>
          <a:off x="5657850" y="1405945"/>
          <a:ext cx="2314575" cy="1469755"/>
        </a:xfrm>
        <a:prstGeom prst="roundRect">
          <a:avLst>
            <a:gd name="adj" fmla="val 10000"/>
          </a:avLst>
        </a:prstGeom>
        <a:solidFill>
          <a:schemeClr val="accent4">
            <a:lumMod val="60000"/>
            <a:lumOff val="4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2429AC1-8F88-4C4D-B9AC-4A9A817A582F}">
      <dsp:nvSpPr>
        <dsp:cNvPr id="0" name=""/>
        <dsp:cNvSpPr/>
      </dsp:nvSpPr>
      <dsp:spPr>
        <a:xfrm>
          <a:off x="5915024" y="1650262"/>
          <a:ext cx="2314575" cy="1469755"/>
        </a:xfrm>
        <a:prstGeom prst="roundRect">
          <a:avLst>
            <a:gd name="adj" fmla="val 10000"/>
          </a:avLst>
        </a:prstGeom>
        <a:solidFill>
          <a:schemeClr val="lt1">
            <a:alpha val="90000"/>
            <a:hueOff val="0"/>
            <a:satOff val="0"/>
            <a:lumOff val="0"/>
            <a:alphaOff val="0"/>
          </a:schemeClr>
        </a:solidFill>
        <a:ln w="25400" cap="flat" cmpd="sng" algn="ctr">
          <a:solidFill>
            <a:srgbClr val="7030A0"/>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Use of Globus with RDSS requires user to complete the </a:t>
          </a:r>
          <a:r>
            <a:rPr lang="en-US" sz="1700" kern="1200" dirty="0">
              <a:hlinkClick xmlns:r="http://schemas.openxmlformats.org/officeDocument/2006/relationships" r:id="rId1"/>
            </a:rPr>
            <a:t>Request Access to RDSS via Globus form</a:t>
          </a:r>
          <a:r>
            <a:rPr lang="en-US" sz="1700" kern="1200" dirty="0"/>
            <a:t>. </a:t>
          </a:r>
        </a:p>
      </dsp:txBody>
      <dsp:txXfrm>
        <a:off x="5958072" y="1693310"/>
        <a:ext cx="2228479" cy="13836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D899EC-D9FA-4BDE-9E4A-2CB59845F927}">
      <dsp:nvSpPr>
        <dsp:cNvPr id="0" name=""/>
        <dsp:cNvSpPr/>
      </dsp:nvSpPr>
      <dsp:spPr>
        <a:xfrm>
          <a:off x="0" y="552"/>
          <a:ext cx="8229600" cy="1292816"/>
        </a:xfrm>
        <a:prstGeom prst="roundRect">
          <a:avLst>
            <a:gd name="adj" fmla="val 10000"/>
          </a:avLst>
        </a:prstGeom>
        <a:solidFill>
          <a:schemeClr val="accent4">
            <a:lumMod val="60000"/>
            <a:lumOff val="40000"/>
          </a:schemeClr>
        </a:solidFill>
        <a:ln>
          <a:noFill/>
        </a:ln>
        <a:effectLst/>
      </dsp:spPr>
      <dsp:style>
        <a:lnRef idx="0">
          <a:scrgbClr r="0" g="0" b="0"/>
        </a:lnRef>
        <a:fillRef idx="1">
          <a:scrgbClr r="0" g="0" b="0"/>
        </a:fillRef>
        <a:effectRef idx="0">
          <a:scrgbClr r="0" g="0" b="0"/>
        </a:effectRef>
        <a:fontRef idx="minor"/>
      </dsp:style>
    </dsp:sp>
    <dsp:sp modelId="{CBC8E15E-8D5E-4A1B-9F78-2A71FD711593}">
      <dsp:nvSpPr>
        <dsp:cNvPr id="0" name=""/>
        <dsp:cNvSpPr/>
      </dsp:nvSpPr>
      <dsp:spPr>
        <a:xfrm>
          <a:off x="391077" y="291436"/>
          <a:ext cx="711049" cy="7110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1F903D-7A5B-47C8-9ECC-EEE9F60375ED}">
      <dsp:nvSpPr>
        <dsp:cNvPr id="0" name=""/>
        <dsp:cNvSpPr/>
      </dsp:nvSpPr>
      <dsp:spPr>
        <a:xfrm>
          <a:off x="1493203" y="552"/>
          <a:ext cx="3703320"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1066800">
            <a:lnSpc>
              <a:spcPct val="90000"/>
            </a:lnSpc>
            <a:spcBef>
              <a:spcPct val="0"/>
            </a:spcBef>
            <a:spcAft>
              <a:spcPct val="35000"/>
            </a:spcAft>
            <a:buNone/>
          </a:pPr>
          <a:r>
            <a:rPr lang="en-US" sz="2400" kern="1200" dirty="0">
              <a:hlinkClick xmlns:r="http://schemas.openxmlformats.org/officeDocument/2006/relationships" r:id="rId3"/>
            </a:rPr>
            <a:t>Download Globus Connect Personal</a:t>
          </a:r>
          <a:endParaRPr lang="en-US" sz="2400" kern="1200" dirty="0"/>
        </a:p>
      </dsp:txBody>
      <dsp:txXfrm>
        <a:off x="1493203" y="552"/>
        <a:ext cx="3703320" cy="1292816"/>
      </dsp:txXfrm>
    </dsp:sp>
    <dsp:sp modelId="{3186B4D6-2A54-4063-87EE-F97EB707AB86}">
      <dsp:nvSpPr>
        <dsp:cNvPr id="0" name=""/>
        <dsp:cNvSpPr/>
      </dsp:nvSpPr>
      <dsp:spPr>
        <a:xfrm>
          <a:off x="5196523" y="552"/>
          <a:ext cx="303307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800100">
            <a:lnSpc>
              <a:spcPct val="90000"/>
            </a:lnSpc>
            <a:spcBef>
              <a:spcPct val="0"/>
            </a:spcBef>
            <a:spcAft>
              <a:spcPct val="35000"/>
            </a:spcAft>
            <a:buNone/>
          </a:pPr>
          <a:r>
            <a:rPr lang="en-US" sz="1800" kern="1200"/>
            <a:t>Supports Mac, Windows, and Linux machines</a:t>
          </a:r>
        </a:p>
      </dsp:txBody>
      <dsp:txXfrm>
        <a:off x="5196523" y="552"/>
        <a:ext cx="3033076" cy="1292816"/>
      </dsp:txXfrm>
    </dsp:sp>
    <dsp:sp modelId="{987E2E41-3207-4B63-ADF3-D6EA298E9522}">
      <dsp:nvSpPr>
        <dsp:cNvPr id="0" name=""/>
        <dsp:cNvSpPr/>
      </dsp:nvSpPr>
      <dsp:spPr>
        <a:xfrm>
          <a:off x="0" y="1616573"/>
          <a:ext cx="8229600" cy="1292816"/>
        </a:xfrm>
        <a:prstGeom prst="roundRect">
          <a:avLst>
            <a:gd name="adj" fmla="val 10000"/>
          </a:avLst>
        </a:prstGeom>
        <a:solidFill>
          <a:schemeClr val="accent4">
            <a:lumMod val="60000"/>
            <a:lumOff val="40000"/>
          </a:schemeClr>
        </a:solidFill>
        <a:ln>
          <a:noFill/>
        </a:ln>
        <a:effectLst/>
      </dsp:spPr>
      <dsp:style>
        <a:lnRef idx="0">
          <a:scrgbClr r="0" g="0" b="0"/>
        </a:lnRef>
        <a:fillRef idx="1">
          <a:scrgbClr r="0" g="0" b="0"/>
        </a:fillRef>
        <a:effectRef idx="0">
          <a:scrgbClr r="0" g="0" b="0"/>
        </a:effectRef>
        <a:fontRef idx="minor"/>
      </dsp:style>
    </dsp:sp>
    <dsp:sp modelId="{CB9EF094-9E41-4CCA-8B90-14A34DD1F1E2}">
      <dsp:nvSpPr>
        <dsp:cNvPr id="0" name=""/>
        <dsp:cNvSpPr/>
      </dsp:nvSpPr>
      <dsp:spPr>
        <a:xfrm>
          <a:off x="391077" y="1907456"/>
          <a:ext cx="711049" cy="711049"/>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4852F8-5CD4-4926-88A5-757ACC79F78A}">
      <dsp:nvSpPr>
        <dsp:cNvPr id="0" name=""/>
        <dsp:cNvSpPr/>
      </dsp:nvSpPr>
      <dsp:spPr>
        <a:xfrm>
          <a:off x="1493203" y="1616573"/>
          <a:ext cx="673639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1066800">
            <a:lnSpc>
              <a:spcPct val="90000"/>
            </a:lnSpc>
            <a:spcBef>
              <a:spcPct val="0"/>
            </a:spcBef>
            <a:spcAft>
              <a:spcPct val="35000"/>
            </a:spcAft>
            <a:buNone/>
          </a:pPr>
          <a:r>
            <a:rPr lang="en-US" sz="2400" kern="1200" dirty="0"/>
            <a:t>During installation, the user will need to log into Globus and provide consent for Globus to access the local file system</a:t>
          </a:r>
        </a:p>
      </dsp:txBody>
      <dsp:txXfrm>
        <a:off x="1493203" y="1616573"/>
        <a:ext cx="6736396" cy="1292816"/>
      </dsp:txXfrm>
    </dsp:sp>
    <dsp:sp modelId="{AD7A75E0-3620-4972-8B89-F2C355BAEC6A}">
      <dsp:nvSpPr>
        <dsp:cNvPr id="0" name=""/>
        <dsp:cNvSpPr/>
      </dsp:nvSpPr>
      <dsp:spPr>
        <a:xfrm>
          <a:off x="0" y="3232593"/>
          <a:ext cx="8229600" cy="1292816"/>
        </a:xfrm>
        <a:prstGeom prst="roundRect">
          <a:avLst>
            <a:gd name="adj" fmla="val 10000"/>
          </a:avLst>
        </a:prstGeom>
        <a:solidFill>
          <a:schemeClr val="accent4">
            <a:lumMod val="60000"/>
            <a:lumOff val="40000"/>
          </a:schemeClr>
        </a:solidFill>
        <a:ln>
          <a:noFill/>
        </a:ln>
        <a:effectLst/>
      </dsp:spPr>
      <dsp:style>
        <a:lnRef idx="0">
          <a:scrgbClr r="0" g="0" b="0"/>
        </a:lnRef>
        <a:fillRef idx="1">
          <a:scrgbClr r="0" g="0" b="0"/>
        </a:fillRef>
        <a:effectRef idx="0">
          <a:scrgbClr r="0" g="0" b="0"/>
        </a:effectRef>
        <a:fontRef idx="minor"/>
      </dsp:style>
    </dsp:sp>
    <dsp:sp modelId="{D30AEBC5-568C-4850-8D16-37F1CDC48750}">
      <dsp:nvSpPr>
        <dsp:cNvPr id="0" name=""/>
        <dsp:cNvSpPr/>
      </dsp:nvSpPr>
      <dsp:spPr>
        <a:xfrm>
          <a:off x="391077" y="3523477"/>
          <a:ext cx="711049" cy="711049"/>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4B75607-C060-495B-ACFE-B51DD3D92073}">
      <dsp:nvSpPr>
        <dsp:cNvPr id="0" name=""/>
        <dsp:cNvSpPr/>
      </dsp:nvSpPr>
      <dsp:spPr>
        <a:xfrm>
          <a:off x="1493203" y="3232593"/>
          <a:ext cx="673639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1066800">
            <a:lnSpc>
              <a:spcPct val="90000"/>
            </a:lnSpc>
            <a:spcBef>
              <a:spcPct val="0"/>
            </a:spcBef>
            <a:spcAft>
              <a:spcPct val="35000"/>
            </a:spcAft>
            <a:buNone/>
          </a:pPr>
          <a:r>
            <a:rPr lang="en-US" sz="2400" kern="1200"/>
            <a:t>It is recommended that a globally unique name is used for the Globus Connect Personal Collection during the installation process</a:t>
          </a:r>
        </a:p>
      </dsp:txBody>
      <dsp:txXfrm>
        <a:off x="1493203" y="3232593"/>
        <a:ext cx="6736396" cy="12928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822ED-87AA-4505-B133-A3570A91AC82}">
      <dsp:nvSpPr>
        <dsp:cNvPr id="0" name=""/>
        <dsp:cNvSpPr/>
      </dsp:nvSpPr>
      <dsp:spPr>
        <a:xfrm>
          <a:off x="0" y="735468"/>
          <a:ext cx="8229600" cy="1357788"/>
        </a:xfrm>
        <a:prstGeom prst="roundRect">
          <a:avLst>
            <a:gd name="adj" fmla="val 10000"/>
          </a:avLst>
        </a:prstGeom>
        <a:solidFill>
          <a:schemeClr val="accent4">
            <a:lumMod val="60000"/>
            <a:lumOff val="40000"/>
          </a:schemeClr>
        </a:solidFill>
        <a:ln>
          <a:noFill/>
        </a:ln>
        <a:effectLst/>
      </dsp:spPr>
      <dsp:style>
        <a:lnRef idx="0">
          <a:scrgbClr r="0" g="0" b="0"/>
        </a:lnRef>
        <a:fillRef idx="1">
          <a:scrgbClr r="0" g="0" b="0"/>
        </a:fillRef>
        <a:effectRef idx="0">
          <a:scrgbClr r="0" g="0" b="0"/>
        </a:effectRef>
        <a:fontRef idx="minor"/>
      </dsp:style>
    </dsp:sp>
    <dsp:sp modelId="{C28AA953-6BCB-449F-8383-816C54557622}">
      <dsp:nvSpPr>
        <dsp:cNvPr id="0" name=""/>
        <dsp:cNvSpPr/>
      </dsp:nvSpPr>
      <dsp:spPr>
        <a:xfrm>
          <a:off x="410731" y="1040971"/>
          <a:ext cx="746783" cy="7467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988DA37-C601-41A9-BF67-30BC4850E559}">
      <dsp:nvSpPr>
        <dsp:cNvPr id="0" name=""/>
        <dsp:cNvSpPr/>
      </dsp:nvSpPr>
      <dsp:spPr>
        <a:xfrm>
          <a:off x="1568246" y="735468"/>
          <a:ext cx="3703320" cy="135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99" tIns="143699" rIns="143699" bIns="143699" numCol="1" spcCol="1270" anchor="ctr" anchorCtr="0">
          <a:noAutofit/>
        </a:bodyPr>
        <a:lstStyle/>
        <a:p>
          <a:pPr marL="0" lvl="0" indent="0" algn="l" defTabSz="1111250">
            <a:lnSpc>
              <a:spcPct val="100000"/>
            </a:lnSpc>
            <a:spcBef>
              <a:spcPct val="0"/>
            </a:spcBef>
            <a:spcAft>
              <a:spcPct val="35000"/>
            </a:spcAft>
            <a:buNone/>
          </a:pPr>
          <a:r>
            <a:rPr lang="en-US" sz="2500" b="1" kern="1200"/>
            <a:t>Globus CLI</a:t>
          </a:r>
          <a:endParaRPr lang="en-US" sz="2500" kern="1200"/>
        </a:p>
      </dsp:txBody>
      <dsp:txXfrm>
        <a:off x="1568246" y="735468"/>
        <a:ext cx="3703320" cy="1357788"/>
      </dsp:txXfrm>
    </dsp:sp>
    <dsp:sp modelId="{466B477E-1D39-4DBB-84A6-504869D6BECC}">
      <dsp:nvSpPr>
        <dsp:cNvPr id="0" name=""/>
        <dsp:cNvSpPr/>
      </dsp:nvSpPr>
      <dsp:spPr>
        <a:xfrm>
          <a:off x="5271566" y="735468"/>
          <a:ext cx="2958033" cy="135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99" tIns="143699" rIns="143699" bIns="143699" numCol="1" spcCol="1270" anchor="ctr" anchorCtr="0">
          <a:noAutofit/>
        </a:bodyPr>
        <a:lstStyle/>
        <a:p>
          <a:pPr marL="0" lvl="0" indent="0" algn="l" defTabSz="577850">
            <a:lnSpc>
              <a:spcPct val="100000"/>
            </a:lnSpc>
            <a:spcBef>
              <a:spcPct val="0"/>
            </a:spcBef>
            <a:spcAft>
              <a:spcPct val="35000"/>
            </a:spcAft>
            <a:buNone/>
          </a:pPr>
          <a:r>
            <a:rPr lang="en-US" sz="1300" kern="1200" dirty="0"/>
            <a:t>A command-line tool provided by Globus for interacting with the Globus service through the terminal.</a:t>
          </a:r>
        </a:p>
      </dsp:txBody>
      <dsp:txXfrm>
        <a:off x="5271566" y="735468"/>
        <a:ext cx="2958033" cy="1357788"/>
      </dsp:txXfrm>
    </dsp:sp>
    <dsp:sp modelId="{9218F593-CA33-45EB-B39F-AA485B365D52}">
      <dsp:nvSpPr>
        <dsp:cNvPr id="0" name=""/>
        <dsp:cNvSpPr/>
      </dsp:nvSpPr>
      <dsp:spPr>
        <a:xfrm>
          <a:off x="0" y="2432705"/>
          <a:ext cx="8229600" cy="1357788"/>
        </a:xfrm>
        <a:prstGeom prst="roundRect">
          <a:avLst>
            <a:gd name="adj" fmla="val 10000"/>
          </a:avLst>
        </a:prstGeom>
        <a:solidFill>
          <a:schemeClr val="accent4">
            <a:lumMod val="60000"/>
            <a:lumOff val="40000"/>
          </a:schemeClr>
        </a:solidFill>
        <a:ln>
          <a:noFill/>
        </a:ln>
        <a:effectLst/>
      </dsp:spPr>
      <dsp:style>
        <a:lnRef idx="0">
          <a:scrgbClr r="0" g="0" b="0"/>
        </a:lnRef>
        <a:fillRef idx="1">
          <a:scrgbClr r="0" g="0" b="0"/>
        </a:fillRef>
        <a:effectRef idx="0">
          <a:scrgbClr r="0" g="0" b="0"/>
        </a:effectRef>
        <a:fontRef idx="minor"/>
      </dsp:style>
    </dsp:sp>
    <dsp:sp modelId="{5BB7E795-0CAA-40C9-BA74-0C1215562BF9}">
      <dsp:nvSpPr>
        <dsp:cNvPr id="0" name=""/>
        <dsp:cNvSpPr/>
      </dsp:nvSpPr>
      <dsp:spPr>
        <a:xfrm>
          <a:off x="410731" y="2738207"/>
          <a:ext cx="746783" cy="7467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A52C39-FAC2-4DD2-A021-4B5B646A033C}">
      <dsp:nvSpPr>
        <dsp:cNvPr id="0" name=""/>
        <dsp:cNvSpPr/>
      </dsp:nvSpPr>
      <dsp:spPr>
        <a:xfrm>
          <a:off x="1568246" y="2432705"/>
          <a:ext cx="3703320" cy="135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99" tIns="143699" rIns="143699" bIns="143699" numCol="1" spcCol="1270" anchor="ctr" anchorCtr="0">
          <a:noAutofit/>
        </a:bodyPr>
        <a:lstStyle/>
        <a:p>
          <a:pPr marL="0" lvl="0" indent="0" algn="l" defTabSz="1111250">
            <a:lnSpc>
              <a:spcPct val="100000"/>
            </a:lnSpc>
            <a:spcBef>
              <a:spcPct val="0"/>
            </a:spcBef>
            <a:spcAft>
              <a:spcPct val="35000"/>
            </a:spcAft>
            <a:buNone/>
          </a:pPr>
          <a:r>
            <a:rPr lang="en-US" sz="2500" b="1" kern="1200" dirty="0"/>
            <a:t>Globus SDK</a:t>
          </a:r>
          <a:endParaRPr lang="en-US" sz="2500" kern="1200" dirty="0"/>
        </a:p>
      </dsp:txBody>
      <dsp:txXfrm>
        <a:off x="1568246" y="2432705"/>
        <a:ext cx="3703320" cy="1357788"/>
      </dsp:txXfrm>
    </dsp:sp>
    <dsp:sp modelId="{10E109D6-2A79-4EE0-A566-B3477427EC5B}">
      <dsp:nvSpPr>
        <dsp:cNvPr id="0" name=""/>
        <dsp:cNvSpPr/>
      </dsp:nvSpPr>
      <dsp:spPr>
        <a:xfrm>
          <a:off x="5271566" y="2432705"/>
          <a:ext cx="2958033" cy="13577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699" tIns="143699" rIns="143699" bIns="143699" numCol="1" spcCol="1270" anchor="ctr" anchorCtr="0">
          <a:noAutofit/>
        </a:bodyPr>
        <a:lstStyle/>
        <a:p>
          <a:pPr marL="0" lvl="0" indent="0" algn="l" defTabSz="577850">
            <a:lnSpc>
              <a:spcPct val="100000"/>
            </a:lnSpc>
            <a:spcBef>
              <a:spcPct val="0"/>
            </a:spcBef>
            <a:spcAft>
              <a:spcPct val="35000"/>
            </a:spcAft>
            <a:buNone/>
          </a:pPr>
          <a:r>
            <a:rPr lang="en-US" sz="1300" kern="1200" dirty="0"/>
            <a:t>A collection of libraries, tools, and resources provided by Globus to simplify the development of applications and services that interact with the Globus platform.</a:t>
          </a:r>
        </a:p>
      </dsp:txBody>
      <dsp:txXfrm>
        <a:off x="5271566" y="2432705"/>
        <a:ext cx="2958033" cy="135778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6D1952-4C8C-594A-8D47-CC3EBD31CD69}" type="datetimeFigureOut">
              <a:rPr lang="en-US" smtClean="0"/>
              <a:t>10/8/2024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632E9FD-FA40-FC48-8917-175ED0BCC748}" type="slidenum">
              <a:rPr lang="en-US" smtClean="0"/>
              <a:t>‹#›</a:t>
            </a:fld>
            <a:endParaRPr lang="en-US"/>
          </a:p>
        </p:txBody>
      </p:sp>
    </p:spTree>
    <p:extLst>
      <p:ext uri="{BB962C8B-B14F-4D97-AF65-F5344CB8AC3E}">
        <p14:creationId xmlns:p14="http://schemas.microsoft.com/office/powerpoint/2010/main" val="41872048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E82BA9-193E-D440-8A2C-9653656F2AE3}" type="datetimeFigureOut">
              <a:rPr lang="en-US" smtClean="0"/>
              <a:t>10/8/2024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63C63D-0C1A-0E4C-A0BD-8D65A9542426}" type="slidenum">
              <a:rPr lang="en-US" smtClean="0"/>
              <a:t>‹#›</a:t>
            </a:fld>
            <a:endParaRPr lang="en-US"/>
          </a:p>
        </p:txBody>
      </p:sp>
    </p:spTree>
    <p:extLst>
      <p:ext uri="{BB962C8B-B14F-4D97-AF65-F5344CB8AC3E}">
        <p14:creationId xmlns:p14="http://schemas.microsoft.com/office/powerpoint/2010/main" val="421070561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63C63D-0C1A-0E4C-A0BD-8D65A9542426}" type="slidenum">
              <a:rPr lang="en-US" smtClean="0"/>
              <a:t>0</a:t>
            </a:fld>
            <a:endParaRPr lang="en-US"/>
          </a:p>
        </p:txBody>
      </p:sp>
    </p:spTree>
    <p:extLst>
      <p:ext uri="{BB962C8B-B14F-4D97-AF65-F5344CB8AC3E}">
        <p14:creationId xmlns:p14="http://schemas.microsoft.com/office/powerpoint/2010/main" val="3772301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collection is a logical grouping of files and/or directories that can be managed and shared together as a single entity.</a:t>
            </a:r>
          </a:p>
          <a:p>
            <a:endParaRPr lang="en-US" dirty="0"/>
          </a:p>
          <a:p>
            <a:r>
              <a:rPr lang="en-US" dirty="0"/>
              <a:t>A collection can be thought of as a container for data that can be accessed, transferred, shared, and managed as a unit.</a:t>
            </a:r>
          </a:p>
          <a:p>
            <a:endParaRPr lang="en-US" dirty="0"/>
          </a:p>
        </p:txBody>
      </p:sp>
      <p:sp>
        <p:nvSpPr>
          <p:cNvPr id="4" name="Slide Number Placeholder 3"/>
          <p:cNvSpPr>
            <a:spLocks noGrp="1"/>
          </p:cNvSpPr>
          <p:nvPr>
            <p:ph type="sldNum" sz="quarter" idx="5"/>
          </p:nvPr>
        </p:nvSpPr>
        <p:spPr/>
        <p:txBody>
          <a:bodyPr/>
          <a:lstStyle/>
          <a:p>
            <a:fld id="{6363C63D-0C1A-0E4C-A0BD-8D65A9542426}" type="slidenum">
              <a:rPr lang="en-US" smtClean="0"/>
              <a:t>5</a:t>
            </a:fld>
            <a:endParaRPr lang="en-US"/>
          </a:p>
        </p:txBody>
      </p:sp>
    </p:spTree>
    <p:extLst>
      <p:ext uri="{BB962C8B-B14F-4D97-AF65-F5344CB8AC3E}">
        <p14:creationId xmlns:p14="http://schemas.microsoft.com/office/powerpoint/2010/main" val="1431987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Deployed by NU IT that allows authorized users access to specific NU IT supported storage platforms</a:t>
            </a:r>
          </a:p>
        </p:txBody>
      </p:sp>
      <p:sp>
        <p:nvSpPr>
          <p:cNvPr id="4" name="Slide Number Placeholder 3"/>
          <p:cNvSpPr>
            <a:spLocks noGrp="1"/>
          </p:cNvSpPr>
          <p:nvPr>
            <p:ph type="sldNum" sz="quarter" idx="5"/>
          </p:nvPr>
        </p:nvSpPr>
        <p:spPr/>
        <p:txBody>
          <a:bodyPr/>
          <a:lstStyle/>
          <a:p>
            <a:fld id="{6363C63D-0C1A-0E4C-A0BD-8D65A9542426}" type="slidenum">
              <a:rPr lang="en-US" smtClean="0"/>
              <a:t>6</a:t>
            </a:fld>
            <a:endParaRPr lang="en-US"/>
          </a:p>
        </p:txBody>
      </p:sp>
    </p:spTree>
    <p:extLst>
      <p:ext uri="{BB962C8B-B14F-4D97-AF65-F5344CB8AC3E}">
        <p14:creationId xmlns:p14="http://schemas.microsoft.com/office/powerpoint/2010/main" val="2829903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spcBef>
                <a:spcPts val="0"/>
              </a:spcBef>
            </a:pPr>
            <a:r>
              <a:rPr lang="en-US" dirty="0"/>
              <a:t>Shared collections are hosted on either managed collections or Globus Connect Personal collections.</a:t>
            </a:r>
          </a:p>
          <a:p>
            <a:pPr>
              <a:lnSpc>
                <a:spcPct val="120000"/>
              </a:lnSpc>
              <a:spcBef>
                <a:spcPts val="0"/>
              </a:spcBef>
            </a:pPr>
            <a:endParaRPr lang="en-US" dirty="0"/>
          </a:p>
          <a:p>
            <a:pPr>
              <a:lnSpc>
                <a:spcPct val="120000"/>
              </a:lnSpc>
              <a:spcBef>
                <a:spcPts val="0"/>
              </a:spcBef>
            </a:pPr>
            <a:r>
              <a:rPr lang="en-US" dirty="0"/>
              <a:t>Shared collections are required if sharing data with external collaborators.</a:t>
            </a:r>
          </a:p>
          <a:p>
            <a:pPr>
              <a:lnSpc>
                <a:spcPct val="120000"/>
              </a:lnSpc>
              <a:spcBef>
                <a:spcPts val="0"/>
              </a:spcBef>
            </a:pPr>
            <a:endParaRPr lang="en-US" dirty="0"/>
          </a:p>
          <a:p>
            <a:pPr>
              <a:lnSpc>
                <a:spcPct val="120000"/>
              </a:lnSpc>
              <a:spcBef>
                <a:spcPts val="0"/>
              </a:spcBef>
            </a:pPr>
            <a:r>
              <a:rPr lang="en-US" dirty="0"/>
              <a:t>The owner of the shared collection defines the highest-level path that can be accessed, sets user access, and the user permissions are inherited by any subfolders.</a:t>
            </a:r>
          </a:p>
          <a:p>
            <a:endParaRPr lang="en-US" dirty="0"/>
          </a:p>
        </p:txBody>
      </p:sp>
      <p:sp>
        <p:nvSpPr>
          <p:cNvPr id="4" name="Slide Number Placeholder 3"/>
          <p:cNvSpPr>
            <a:spLocks noGrp="1"/>
          </p:cNvSpPr>
          <p:nvPr>
            <p:ph type="sldNum" sz="quarter" idx="5"/>
          </p:nvPr>
        </p:nvSpPr>
        <p:spPr/>
        <p:txBody>
          <a:bodyPr/>
          <a:lstStyle/>
          <a:p>
            <a:fld id="{6363C63D-0C1A-0E4C-A0BD-8D65A9542426}" type="slidenum">
              <a:rPr lang="en-US" smtClean="0"/>
              <a:t>7</a:t>
            </a:fld>
            <a:endParaRPr lang="en-US"/>
          </a:p>
        </p:txBody>
      </p:sp>
    </p:spTree>
    <p:extLst>
      <p:ext uri="{BB962C8B-B14F-4D97-AF65-F5344CB8AC3E}">
        <p14:creationId xmlns:p14="http://schemas.microsoft.com/office/powerpoint/2010/main" val="711408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 with firewalls that block incoming connections.</a:t>
            </a:r>
          </a:p>
          <a:p>
            <a:endParaRPr lang="en-US" dirty="0"/>
          </a:p>
          <a:p>
            <a:r>
              <a:rPr lang="en-US" dirty="0"/>
              <a:t>Uses proven Globus infrastructure for security and authentication.</a:t>
            </a:r>
          </a:p>
          <a:p>
            <a:endParaRPr lang="en-US" dirty="0"/>
          </a:p>
          <a:p>
            <a:r>
              <a:rPr lang="en-US" dirty="0"/>
              <a:t>User can define the paths locally that are made available to Globus</a:t>
            </a:r>
          </a:p>
          <a:p>
            <a:endParaRPr lang="en-US" dirty="0"/>
          </a:p>
        </p:txBody>
      </p:sp>
      <p:sp>
        <p:nvSpPr>
          <p:cNvPr id="4" name="Slide Number Placeholder 3"/>
          <p:cNvSpPr>
            <a:spLocks noGrp="1"/>
          </p:cNvSpPr>
          <p:nvPr>
            <p:ph type="sldNum" sz="quarter" idx="5"/>
          </p:nvPr>
        </p:nvSpPr>
        <p:spPr/>
        <p:txBody>
          <a:bodyPr/>
          <a:lstStyle/>
          <a:p>
            <a:fld id="{6363C63D-0C1A-0E4C-A0BD-8D65A9542426}" type="slidenum">
              <a:rPr lang="en-US" smtClean="0"/>
              <a:t>15</a:t>
            </a:fld>
            <a:endParaRPr lang="en-US"/>
          </a:p>
        </p:txBody>
      </p:sp>
    </p:spTree>
    <p:extLst>
      <p:ext uri="{BB962C8B-B14F-4D97-AF65-F5344CB8AC3E}">
        <p14:creationId xmlns:p14="http://schemas.microsoft.com/office/powerpoint/2010/main" val="17279444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parator Pag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hasCustomPrompt="1"/>
          </p:nvPr>
        </p:nvSpPr>
        <p:spPr>
          <a:xfrm>
            <a:off x="0" y="2056080"/>
            <a:ext cx="9144000" cy="2738880"/>
          </a:xfrm>
        </p:spPr>
        <p:txBody>
          <a:bodyPr/>
          <a:lstStyle>
            <a:lvl1pPr algn="ctr">
              <a:defRPr>
                <a:solidFill>
                  <a:srgbClr val="404040"/>
                </a:solidFill>
                <a:latin typeface="Arial"/>
              </a:defRPr>
            </a:lvl1pPr>
          </a:lstStyle>
          <a:p>
            <a:r>
              <a:rPr lang="en-US" dirty="0"/>
              <a:t>Separator </a:t>
            </a:r>
          </a:p>
        </p:txBody>
      </p:sp>
    </p:spTree>
    <p:extLst>
      <p:ext uri="{BB962C8B-B14F-4D97-AF65-F5344CB8AC3E}">
        <p14:creationId xmlns:p14="http://schemas.microsoft.com/office/powerpoint/2010/main" val="611773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Arial"/>
              </a:defRPr>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a:defRPr>
            </a:lvl1pPr>
          </a:lstStyle>
          <a:p>
            <a:fld id="{B362BA78-8688-C546-A03A-2A39F84C0B58}" type="datetime1">
              <a:rPr lang="en-US" smtClean="0"/>
              <a:pPr/>
              <a:t>10/8/2024</a:t>
            </a:fld>
            <a:endParaRPr lang="en-US"/>
          </a:p>
        </p:txBody>
      </p:sp>
      <p:sp>
        <p:nvSpPr>
          <p:cNvPr id="6" name="Footer Placeholder 5"/>
          <p:cNvSpPr>
            <a:spLocks noGrp="1"/>
          </p:cNvSpPr>
          <p:nvPr>
            <p:ph type="ftr" sz="quarter" idx="11"/>
          </p:nvPr>
        </p:nvSpPr>
        <p:spPr/>
        <p:txBody>
          <a:bodyPr/>
          <a:lstStyle>
            <a:lvl1pPr>
              <a:defRPr>
                <a:latin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77027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a:defRPr>
            </a:lvl1pPr>
          </a:lstStyle>
          <a:p>
            <a:fld id="{EF5B9135-15EF-DE46-84CC-16626B0FAF7F}" type="datetime1">
              <a:rPr lang="en-US" smtClean="0"/>
              <a:pPr/>
              <a:t>10/8/2024</a:t>
            </a:fld>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
        <p:nvSpPr>
          <p:cNvPr id="7" name="TextBox 6"/>
          <p:cNvSpPr txBox="1"/>
          <p:nvPr userDrawn="1"/>
        </p:nvSpPr>
        <p:spPr>
          <a:xfrm>
            <a:off x="3136197" y="-406080"/>
            <a:ext cx="184666" cy="369332"/>
          </a:xfrm>
          <a:prstGeom prst="rect">
            <a:avLst/>
          </a:prstGeom>
          <a:noFill/>
        </p:spPr>
        <p:txBody>
          <a:bodyPr wrap="none" rtlCol="0">
            <a:spAutoFit/>
          </a:bodyPr>
          <a:lstStyle/>
          <a:p>
            <a:endParaRPr lang="en-US" dirty="0"/>
          </a:p>
        </p:txBody>
      </p:sp>
      <p:sp>
        <p:nvSpPr>
          <p:cNvPr id="8" name="Footer Placeholder 5"/>
          <p:cNvSpPr>
            <a:spLocks noGrp="1"/>
          </p:cNvSpPr>
          <p:nvPr>
            <p:ph type="ftr" sz="quarter" idx="11"/>
          </p:nvPr>
        </p:nvSpPr>
        <p:spPr>
          <a:xfrm>
            <a:off x="3124200" y="6356350"/>
            <a:ext cx="2895600" cy="365125"/>
          </a:xfrm>
        </p:spPr>
        <p:txBody>
          <a:bodyPr/>
          <a:lstStyle/>
          <a:p>
            <a:endParaRPr lang="en-US"/>
          </a:p>
        </p:txBody>
      </p:sp>
    </p:spTree>
    <p:extLst>
      <p:ext uri="{BB962C8B-B14F-4D97-AF65-F5344CB8AC3E}">
        <p14:creationId xmlns:p14="http://schemas.microsoft.com/office/powerpoint/2010/main" val="3785029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Arial"/>
              </a:defRPr>
            </a:lvl1pPr>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477ADD-011F-3541-9724-9C7FC92455D5}" type="datetime1">
              <a:rPr lang="en-US" smtClean="0"/>
              <a:t>10/8/2024</a:t>
            </a:fld>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
        <p:nvSpPr>
          <p:cNvPr id="7" name="Footer Placeholder 5"/>
          <p:cNvSpPr>
            <a:spLocks noGrp="1"/>
          </p:cNvSpPr>
          <p:nvPr>
            <p:ph type="ftr" sz="quarter" idx="11"/>
          </p:nvPr>
        </p:nvSpPr>
        <p:spPr>
          <a:xfrm>
            <a:off x="3124200" y="6356350"/>
            <a:ext cx="2895600" cy="365125"/>
          </a:xfrm>
        </p:spPr>
        <p:txBody>
          <a:bodyPr/>
          <a:lstStyle/>
          <a:p>
            <a:endParaRPr lang="en-US"/>
          </a:p>
        </p:txBody>
      </p:sp>
    </p:spTree>
    <p:extLst>
      <p:ext uri="{BB962C8B-B14F-4D97-AF65-F5344CB8AC3E}">
        <p14:creationId xmlns:p14="http://schemas.microsoft.com/office/powerpoint/2010/main" val="33492321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a:defRPr>
            </a:lvl1pPr>
          </a:lstStyle>
          <a:p>
            <a:fld id="{FA5DAB8B-8178-D047-869E-5A62AF236443}" type="datetime1">
              <a:rPr lang="en-US" smtClean="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937248" y="6445696"/>
            <a:ext cx="2133600" cy="365125"/>
          </a:xfrm>
        </p:spPr>
        <p:txBody>
          <a:bodyPr/>
          <a:lstStyle>
            <a:lvl1pPr>
              <a:defRPr>
                <a:latin typeface="Arial"/>
              </a:defRPr>
            </a:lvl1pPr>
          </a:lstStyle>
          <a:p>
            <a:fld id="{106E12CD-FCB1-464E-A775-0B83FDDACE03}" type="slidenum">
              <a:rPr lang="en-US" smtClean="0"/>
              <a:pPr/>
              <a:t>‹#›</a:t>
            </a:fld>
            <a:endParaRPr lang="en-US"/>
          </a:p>
        </p:txBody>
      </p:sp>
      <p:sp>
        <p:nvSpPr>
          <p:cNvPr id="7" name="Title 1">
            <a:extLst>
              <a:ext uri="{FF2B5EF4-FFF2-40B4-BE49-F238E27FC236}">
                <a16:creationId xmlns:a16="http://schemas.microsoft.com/office/drawing/2014/main" id="{C2F1EA73-4A30-8B45-A65B-F8A59F721233}"/>
              </a:ext>
            </a:extLst>
          </p:cNvPr>
          <p:cNvSpPr>
            <a:spLocks noGrp="1"/>
          </p:cNvSpPr>
          <p:nvPr>
            <p:ph type="title" hasCustomPrompt="1"/>
          </p:nvPr>
        </p:nvSpPr>
        <p:spPr>
          <a:xfrm>
            <a:off x="152400" y="136524"/>
            <a:ext cx="8839200" cy="1524000"/>
          </a:xfrm>
        </p:spPr>
        <p:txBody>
          <a:bodyPr>
            <a:normAutofit/>
          </a:bodyPr>
          <a:lstStyle>
            <a:lvl1pPr algn="l">
              <a:defRPr sz="4800">
                <a:solidFill>
                  <a:srgbClr val="4E2A84"/>
                </a:solidFill>
              </a:defRPr>
            </a:lvl1pPr>
          </a:lstStyle>
          <a:p>
            <a:r>
              <a:rPr lang="en-US"/>
              <a:t>Click to edit title</a:t>
            </a:r>
          </a:p>
        </p:txBody>
      </p:sp>
    </p:spTree>
    <p:extLst>
      <p:ext uri="{BB962C8B-B14F-4D97-AF65-F5344CB8AC3E}">
        <p14:creationId xmlns:p14="http://schemas.microsoft.com/office/powerpoint/2010/main" val="1918713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parator Pag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056080"/>
            <a:ext cx="9144000" cy="2738880"/>
          </a:xfrm>
        </p:spPr>
        <p:txBody>
          <a:bodyPr/>
          <a:lstStyle>
            <a:lvl1pPr algn="ctr">
              <a:defRPr>
                <a:solidFill>
                  <a:schemeClr val="bg1"/>
                </a:solidFill>
                <a:latin typeface="Arial"/>
              </a:defRPr>
            </a:lvl1pPr>
          </a:lstStyle>
          <a:p>
            <a:r>
              <a:rPr lang="en-US"/>
              <a:t>Separator</a:t>
            </a:r>
          </a:p>
        </p:txBody>
      </p:sp>
      <p:sp>
        <p:nvSpPr>
          <p:cNvPr id="3" name="TextBox 2"/>
          <p:cNvSpPr txBox="1"/>
          <p:nvPr userDrawn="1"/>
        </p:nvSpPr>
        <p:spPr>
          <a:xfrm>
            <a:off x="7057571" y="-1221619"/>
            <a:ext cx="184731" cy="369332"/>
          </a:xfrm>
          <a:prstGeom prst="rect">
            <a:avLst/>
          </a:prstGeom>
          <a:noFill/>
        </p:spPr>
        <p:txBody>
          <a:bodyPr wrap="none" rtlCol="0">
            <a:spAutoFit/>
          </a:bodyPr>
          <a:lstStyle/>
          <a:p>
            <a:endParaRPr lang="en-US" sz="1800"/>
          </a:p>
        </p:txBody>
      </p:sp>
      <p:pic>
        <p:nvPicPr>
          <p:cNvPr id="5" name="Picture 4" descr="NWU PPT Wide Opt 2 - No Wordmark_Separator 1.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42727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46" name="Click to edit title"/>
          <p:cNvSpPr txBox="1">
            <a:spLocks noGrp="1"/>
          </p:cNvSpPr>
          <p:nvPr>
            <p:ph type="title" hasCustomPrompt="1"/>
          </p:nvPr>
        </p:nvSpPr>
        <p:spPr>
          <a:xfrm>
            <a:off x="152400" y="136524"/>
            <a:ext cx="8839200" cy="1524001"/>
          </a:xfrm>
          <a:prstGeom prst="rect">
            <a:avLst/>
          </a:prstGeom>
        </p:spPr>
        <p:txBody>
          <a:bodyPr/>
          <a:lstStyle>
            <a:lvl1pPr algn="l">
              <a:defRPr sz="4800">
                <a:solidFill>
                  <a:srgbClr val="4E2A84"/>
                </a:solidFill>
              </a:defRPr>
            </a:lvl1pPr>
          </a:lstStyle>
          <a:p>
            <a:r>
              <a:t>Click to edit title</a:t>
            </a:r>
          </a:p>
        </p:txBody>
      </p:sp>
      <p:sp>
        <p:nvSpPr>
          <p:cNvPr id="47" name="Body Level One…"/>
          <p:cNvSpPr txBox="1">
            <a:spLocks noGrp="1"/>
          </p:cNvSpPr>
          <p:nvPr>
            <p:ph type="body" idx="1" hasCustomPrompt="1"/>
          </p:nvPr>
        </p:nvSpPr>
        <p:spPr>
          <a:xfrm>
            <a:off x="152400" y="1981200"/>
            <a:ext cx="8991600" cy="3556000"/>
          </a:xfrm>
          <a:prstGeom prst="rect">
            <a:avLst/>
          </a:prstGeom>
        </p:spPr>
        <p:txBody>
          <a:bodyPr/>
          <a:lstStyle>
            <a:lvl1pPr>
              <a:spcBef>
                <a:spcPts val="900"/>
              </a:spcBef>
              <a:buClr>
                <a:srgbClr val="B6ACD1"/>
              </a:buClr>
              <a:buFontTx/>
              <a:buChar char="▪"/>
              <a:defRPr sz="4000">
                <a:solidFill>
                  <a:srgbClr val="342F2E"/>
                </a:solidFill>
              </a:defRPr>
            </a:lvl1pPr>
            <a:lvl2pPr marL="774700" indent="-317500">
              <a:spcBef>
                <a:spcPts val="900"/>
              </a:spcBef>
              <a:buClr>
                <a:srgbClr val="B6ACD1"/>
              </a:buClr>
              <a:buFontTx/>
              <a:buChar char="▪"/>
              <a:defRPr sz="4000">
                <a:solidFill>
                  <a:srgbClr val="342F2E"/>
                </a:solidFill>
              </a:defRPr>
            </a:lvl2pPr>
            <a:lvl3pPr marL="1200150" indent="-285750">
              <a:spcBef>
                <a:spcPts val="900"/>
              </a:spcBef>
              <a:buClr>
                <a:srgbClr val="B6ACD1"/>
              </a:buClr>
              <a:buFontTx/>
              <a:defRPr sz="4000">
                <a:solidFill>
                  <a:srgbClr val="342F2E"/>
                </a:solidFill>
              </a:defRPr>
            </a:lvl3pPr>
            <a:lvl4pPr marL="1698171" indent="-326571">
              <a:spcBef>
                <a:spcPts val="900"/>
              </a:spcBef>
              <a:buClr>
                <a:srgbClr val="B6ACD1"/>
              </a:buClr>
              <a:buFontTx/>
              <a:buChar char="•"/>
              <a:defRPr sz="4000">
                <a:solidFill>
                  <a:srgbClr val="342F2E"/>
                </a:solidFill>
              </a:defRPr>
            </a:lvl4pPr>
            <a:lvl5pPr marL="2286000" indent="-457200">
              <a:spcBef>
                <a:spcPts val="900"/>
              </a:spcBef>
              <a:buClr>
                <a:srgbClr val="B6ACD1"/>
              </a:buClr>
              <a:buFontTx/>
              <a:buChar char="▪"/>
              <a:defRPr sz="4000">
                <a:solidFill>
                  <a:srgbClr val="342F2E"/>
                </a:solidFill>
              </a:defRPr>
            </a:lvl5pPr>
          </a:lstStyle>
          <a:p>
            <a:r>
              <a:t>Level one</a:t>
            </a:r>
          </a:p>
          <a:p>
            <a:pPr lvl="1"/>
            <a:endParaRPr/>
          </a:p>
          <a:p>
            <a:pPr lvl="2"/>
            <a:endParaRPr/>
          </a:p>
          <a:p>
            <a:pPr lvl="3"/>
            <a:endParaRPr/>
          </a:p>
          <a:p>
            <a:pPr lvl="4"/>
            <a:endParaRPr/>
          </a:p>
        </p:txBody>
      </p:sp>
      <p:sp>
        <p:nvSpPr>
          <p:cNvPr id="48" name="Slide Number"/>
          <p:cNvSpPr txBox="1">
            <a:spLocks noGrp="1"/>
          </p:cNvSpPr>
          <p:nvPr>
            <p:ph type="sldNum" sz="quarter" idx="2"/>
          </p:nvPr>
        </p:nvSpPr>
        <p:spPr>
          <a:xfrm>
            <a:off x="8797192" y="6458482"/>
            <a:ext cx="273656" cy="35234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71027868"/>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1_Content, no bullets">
    <p:spTree>
      <p:nvGrpSpPr>
        <p:cNvPr id="1" name=""/>
        <p:cNvGrpSpPr/>
        <p:nvPr/>
      </p:nvGrpSpPr>
      <p:grpSpPr>
        <a:xfrm>
          <a:off x="0" y="0"/>
          <a:ext cx="0" cy="0"/>
          <a:chOff x="0" y="0"/>
          <a:chExt cx="0" cy="0"/>
        </a:xfrm>
      </p:grpSpPr>
      <p:pic>
        <p:nvPicPr>
          <p:cNvPr id="55" name="Picture 6" descr="Picture 6"/>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56" name="Rectangle 9"/>
          <p:cNvSpPr/>
          <p:nvPr/>
        </p:nvSpPr>
        <p:spPr>
          <a:xfrm>
            <a:off x="269737" y="6468141"/>
            <a:ext cx="1325798" cy="304801"/>
          </a:xfrm>
          <a:prstGeom prst="rect">
            <a:avLst/>
          </a:prstGeom>
          <a:solidFill>
            <a:srgbClr val="4E2A84"/>
          </a:solidFill>
          <a:ln w="12700">
            <a:miter lim="400000"/>
          </a:ln>
        </p:spPr>
        <p:txBody>
          <a:bodyPr lIns="45719" rIns="45719" anchor="ctr"/>
          <a:lstStyle/>
          <a:p>
            <a:pPr algn="ctr">
              <a:defRPr>
                <a:solidFill>
                  <a:srgbClr val="FFFFFF"/>
                </a:solidFill>
              </a:defRPr>
            </a:pPr>
            <a:endParaRPr sz="1800"/>
          </a:p>
        </p:txBody>
      </p:sp>
      <p:pic>
        <p:nvPicPr>
          <p:cNvPr id="57" name="Picture 8" descr="Picture 8"/>
          <p:cNvPicPr>
            <a:picLocks noChangeAspect="1"/>
          </p:cNvPicPr>
          <p:nvPr/>
        </p:nvPicPr>
        <p:blipFill>
          <a:blip r:embed="rId3"/>
          <a:stretch>
            <a:fillRect/>
          </a:stretch>
        </p:blipFill>
        <p:spPr>
          <a:xfrm>
            <a:off x="76200" y="6395654"/>
            <a:ext cx="2590800" cy="449773"/>
          </a:xfrm>
          <a:prstGeom prst="rect">
            <a:avLst/>
          </a:prstGeom>
          <a:ln w="12700">
            <a:miter lim="400000"/>
          </a:ln>
        </p:spPr>
      </p:pic>
      <p:sp>
        <p:nvSpPr>
          <p:cNvPr id="58" name="Click to edit title"/>
          <p:cNvSpPr txBox="1">
            <a:spLocks noGrp="1"/>
          </p:cNvSpPr>
          <p:nvPr>
            <p:ph type="title" hasCustomPrompt="1"/>
          </p:nvPr>
        </p:nvSpPr>
        <p:spPr>
          <a:xfrm>
            <a:off x="152400" y="136524"/>
            <a:ext cx="8839200" cy="1524001"/>
          </a:xfrm>
          <a:prstGeom prst="rect">
            <a:avLst/>
          </a:prstGeom>
        </p:spPr>
        <p:txBody>
          <a:bodyPr/>
          <a:lstStyle>
            <a:lvl1pPr algn="l">
              <a:defRPr sz="4800">
                <a:solidFill>
                  <a:srgbClr val="4E2A84"/>
                </a:solidFill>
              </a:defRPr>
            </a:lvl1pPr>
          </a:lstStyle>
          <a:p>
            <a:r>
              <a:t>Click to edit title</a:t>
            </a:r>
          </a:p>
        </p:txBody>
      </p:sp>
      <p:sp>
        <p:nvSpPr>
          <p:cNvPr id="59" name="Body Level One…"/>
          <p:cNvSpPr txBox="1">
            <a:spLocks noGrp="1"/>
          </p:cNvSpPr>
          <p:nvPr>
            <p:ph type="body" sz="half" idx="1" hasCustomPrompt="1"/>
          </p:nvPr>
        </p:nvSpPr>
        <p:spPr>
          <a:xfrm>
            <a:off x="152400" y="1883833"/>
            <a:ext cx="8839200" cy="1798152"/>
          </a:xfrm>
          <a:prstGeom prst="rect">
            <a:avLst/>
          </a:prstGeom>
        </p:spPr>
        <p:txBody>
          <a:bodyPr/>
          <a:lstStyle>
            <a:lvl1pPr marL="0" indent="0" defTabSz="609584">
              <a:spcBef>
                <a:spcPts val="0"/>
              </a:spcBef>
              <a:buSzTx/>
              <a:buFontTx/>
              <a:buNone/>
              <a:defRPr sz="4000">
                <a:solidFill>
                  <a:srgbClr val="342F2E"/>
                </a:solidFill>
              </a:defRPr>
            </a:lvl1pPr>
            <a:lvl2pPr marL="865414" indent="-408214" defTabSz="609584">
              <a:spcBef>
                <a:spcPts val="0"/>
              </a:spcBef>
              <a:buFontTx/>
              <a:defRPr sz="4000">
                <a:solidFill>
                  <a:srgbClr val="342F2E"/>
                </a:solidFill>
              </a:defRPr>
            </a:lvl2pPr>
            <a:lvl3pPr marL="1295400" indent="-381000" defTabSz="609584">
              <a:spcBef>
                <a:spcPts val="0"/>
              </a:spcBef>
              <a:buFontTx/>
              <a:defRPr sz="4000">
                <a:solidFill>
                  <a:srgbClr val="342F2E"/>
                </a:solidFill>
              </a:defRPr>
            </a:lvl3pPr>
            <a:lvl4pPr marL="1828800" indent="-457200" defTabSz="609584">
              <a:spcBef>
                <a:spcPts val="0"/>
              </a:spcBef>
              <a:buFontTx/>
              <a:defRPr sz="4000">
                <a:solidFill>
                  <a:srgbClr val="342F2E"/>
                </a:solidFill>
              </a:defRPr>
            </a:lvl4pPr>
            <a:lvl5pPr marL="2286000" indent="-457200" defTabSz="609584">
              <a:spcBef>
                <a:spcPts val="0"/>
              </a:spcBef>
              <a:buFontTx/>
              <a:defRPr sz="4000">
                <a:solidFill>
                  <a:srgbClr val="342F2E"/>
                </a:solidFill>
              </a:defRPr>
            </a:lvl5pPr>
          </a:lstStyle>
          <a:p>
            <a:r>
              <a:t>Add text here. Without a bulleted list, the font remains the same–36pt. Arial.</a:t>
            </a:r>
          </a:p>
          <a:p>
            <a:pPr lvl="1"/>
            <a:endParaRPr/>
          </a:p>
          <a:p>
            <a:pPr lvl="2"/>
            <a:endParaRPr/>
          </a:p>
          <a:p>
            <a:pPr lvl="3"/>
            <a:endParaRPr/>
          </a:p>
          <a:p>
            <a:pPr lvl="4"/>
            <a:endParaRPr/>
          </a:p>
        </p:txBody>
      </p:sp>
      <p:sp>
        <p:nvSpPr>
          <p:cNvPr id="60" name="Text Placeholder 10"/>
          <p:cNvSpPr>
            <a:spLocks noGrp="1"/>
          </p:cNvSpPr>
          <p:nvPr>
            <p:ph type="body" sz="quarter" idx="21" hasCustomPrompt="1"/>
          </p:nvPr>
        </p:nvSpPr>
        <p:spPr>
          <a:xfrm>
            <a:off x="227013" y="5086350"/>
            <a:ext cx="8672512" cy="939801"/>
          </a:xfrm>
          <a:prstGeom prst="rect">
            <a:avLst/>
          </a:prstGeom>
        </p:spPr>
        <p:txBody>
          <a:bodyPr/>
          <a:lstStyle>
            <a:lvl1pPr marL="0" indent="0" defTabSz="609584">
              <a:spcBef>
                <a:spcPts val="0"/>
              </a:spcBef>
              <a:buSzTx/>
              <a:buFontTx/>
              <a:buNone/>
              <a:defRPr sz="1600"/>
            </a:lvl1pPr>
          </a:lstStyle>
          <a:p>
            <a:r>
              <a:t>You may adjust the font to accommodate for longer content, but for readability, try to keep font size 16pt. or larger.</a:t>
            </a:r>
          </a:p>
        </p:txBody>
      </p:sp>
      <p:sp>
        <p:nvSpPr>
          <p:cNvPr id="61" name="Slide Number"/>
          <p:cNvSpPr txBox="1">
            <a:spLocks noGrp="1"/>
          </p:cNvSpPr>
          <p:nvPr>
            <p:ph type="sldNum" sz="quarter" idx="2"/>
          </p:nvPr>
        </p:nvSpPr>
        <p:spPr>
          <a:xfrm>
            <a:off x="8797192" y="6458482"/>
            <a:ext cx="273656" cy="35234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9414466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a:defRPr>
            </a:lvl1pPr>
          </a:lstStyle>
          <a:p>
            <a:fld id="{FA5DAB8B-8178-D047-869E-5A62AF236443}" type="datetime1">
              <a:rPr lang="en-US" smtClean="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937248" y="6445696"/>
            <a:ext cx="2133600" cy="365125"/>
          </a:xfrm>
        </p:spPr>
        <p:txBody>
          <a:bodyPr/>
          <a:lstStyle>
            <a:lvl1pPr>
              <a:defRPr>
                <a:latin typeface="Arial"/>
              </a:defRPr>
            </a:lvl1pPr>
          </a:lstStyle>
          <a:p>
            <a:fld id="{106E12CD-FCB1-464E-A775-0B83FDDACE03}" type="slidenum">
              <a:rPr lang="en-US" smtClean="0"/>
              <a:pPr/>
              <a:t>‹#›</a:t>
            </a:fld>
            <a:endParaRPr lang="en-US"/>
          </a:p>
        </p:txBody>
      </p:sp>
      <p:sp>
        <p:nvSpPr>
          <p:cNvPr id="7" name="Title 1">
            <a:extLst>
              <a:ext uri="{FF2B5EF4-FFF2-40B4-BE49-F238E27FC236}">
                <a16:creationId xmlns:a16="http://schemas.microsoft.com/office/drawing/2014/main" id="{C2F1EA73-4A30-8B45-A65B-F8A59F721233}"/>
              </a:ext>
            </a:extLst>
          </p:cNvPr>
          <p:cNvSpPr>
            <a:spLocks noGrp="1"/>
          </p:cNvSpPr>
          <p:nvPr>
            <p:ph type="title" hasCustomPrompt="1"/>
          </p:nvPr>
        </p:nvSpPr>
        <p:spPr>
          <a:xfrm>
            <a:off x="152400" y="136524"/>
            <a:ext cx="8839200" cy="1524000"/>
          </a:xfrm>
        </p:spPr>
        <p:txBody>
          <a:bodyPr>
            <a:normAutofit/>
          </a:bodyPr>
          <a:lstStyle>
            <a:lvl1pPr algn="l">
              <a:defRPr sz="4800">
                <a:solidFill>
                  <a:srgbClr val="4E2A84"/>
                </a:solidFill>
              </a:defRPr>
            </a:lvl1pPr>
          </a:lstStyle>
          <a:p>
            <a:r>
              <a:rPr lang="en-US"/>
              <a:t>Click to edit title</a:t>
            </a:r>
          </a:p>
        </p:txBody>
      </p:sp>
    </p:spTree>
    <p:extLst>
      <p:ext uri="{BB962C8B-B14F-4D97-AF65-F5344CB8AC3E}">
        <p14:creationId xmlns:p14="http://schemas.microsoft.com/office/powerpoint/2010/main" val="26448548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a:defRPr>
            </a:lvl1pPr>
          </a:lstStyle>
          <a:p>
            <a:fld id="{FA5DAB8B-8178-D047-869E-5A62AF236443}" type="datetime1">
              <a:rPr lang="en-US" smtClean="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937248" y="6445696"/>
            <a:ext cx="2133600" cy="365125"/>
          </a:xfrm>
        </p:spPr>
        <p:txBody>
          <a:bodyPr/>
          <a:lstStyle>
            <a:lvl1pPr>
              <a:defRPr>
                <a:latin typeface="Arial"/>
              </a:defRPr>
            </a:lvl1pPr>
          </a:lstStyle>
          <a:p>
            <a:fld id="{106E12CD-FCB1-464E-A775-0B83FDDACE03}" type="slidenum">
              <a:rPr lang="en-US" smtClean="0"/>
              <a:pPr/>
              <a:t>‹#›</a:t>
            </a:fld>
            <a:endParaRPr lang="en-US"/>
          </a:p>
        </p:txBody>
      </p:sp>
      <p:sp>
        <p:nvSpPr>
          <p:cNvPr id="7" name="Title 1">
            <a:extLst>
              <a:ext uri="{FF2B5EF4-FFF2-40B4-BE49-F238E27FC236}">
                <a16:creationId xmlns:a16="http://schemas.microsoft.com/office/drawing/2014/main" id="{C2F1EA73-4A30-8B45-A65B-F8A59F721233}"/>
              </a:ext>
            </a:extLst>
          </p:cNvPr>
          <p:cNvSpPr>
            <a:spLocks noGrp="1"/>
          </p:cNvSpPr>
          <p:nvPr>
            <p:ph type="title" hasCustomPrompt="1"/>
          </p:nvPr>
        </p:nvSpPr>
        <p:spPr>
          <a:xfrm>
            <a:off x="152400" y="136524"/>
            <a:ext cx="8839200" cy="1524000"/>
          </a:xfrm>
        </p:spPr>
        <p:txBody>
          <a:bodyPr>
            <a:normAutofit/>
          </a:bodyPr>
          <a:lstStyle>
            <a:lvl1pPr algn="l">
              <a:defRPr sz="4800">
                <a:solidFill>
                  <a:srgbClr val="4E2A84"/>
                </a:solidFill>
              </a:defRPr>
            </a:lvl1pPr>
          </a:lstStyle>
          <a:p>
            <a:r>
              <a:rPr lang="en-US"/>
              <a:t>Click to edit title</a:t>
            </a:r>
          </a:p>
        </p:txBody>
      </p:sp>
    </p:spTree>
    <p:extLst>
      <p:ext uri="{BB962C8B-B14F-4D97-AF65-F5344CB8AC3E}">
        <p14:creationId xmlns:p14="http://schemas.microsoft.com/office/powerpoint/2010/main" val="2894520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latin typeface="Arial"/>
              </a:defRPr>
            </a:lvl1pPr>
          </a:lstStyle>
          <a:p>
            <a:fld id="{FA5DAB8B-8178-D047-869E-5A62AF236443}" type="datetime1">
              <a:rPr lang="en-US" smtClean="0"/>
              <a:t>10/8/2024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937248" y="6445696"/>
            <a:ext cx="2133600" cy="365125"/>
          </a:xfrm>
        </p:spPr>
        <p:txBody>
          <a:bodyPr/>
          <a:lstStyle>
            <a:lvl1pPr>
              <a:defRPr>
                <a:latin typeface="Arial"/>
              </a:defRPr>
            </a:lvl1pPr>
          </a:lstStyle>
          <a:p>
            <a:fld id="{106E12CD-FCB1-464E-A775-0B83FDDACE03}" type="slidenum">
              <a:rPr lang="en-US" smtClean="0"/>
              <a:pPr/>
              <a:t>‹#›</a:t>
            </a:fld>
            <a:endParaRPr lang="en-US"/>
          </a:p>
        </p:txBody>
      </p:sp>
      <p:sp>
        <p:nvSpPr>
          <p:cNvPr id="7" name="Title 1">
            <a:extLst>
              <a:ext uri="{FF2B5EF4-FFF2-40B4-BE49-F238E27FC236}">
                <a16:creationId xmlns:a16="http://schemas.microsoft.com/office/drawing/2014/main" id="{C2F1EA73-4A30-8B45-A65B-F8A59F721233}"/>
              </a:ext>
            </a:extLst>
          </p:cNvPr>
          <p:cNvSpPr>
            <a:spLocks noGrp="1"/>
          </p:cNvSpPr>
          <p:nvPr>
            <p:ph type="title" hasCustomPrompt="1"/>
          </p:nvPr>
        </p:nvSpPr>
        <p:spPr>
          <a:xfrm>
            <a:off x="152400" y="136524"/>
            <a:ext cx="8839200" cy="1524000"/>
          </a:xfrm>
        </p:spPr>
        <p:txBody>
          <a:bodyPr>
            <a:normAutofit/>
          </a:bodyPr>
          <a:lstStyle>
            <a:lvl1pPr algn="l">
              <a:defRPr sz="4800">
                <a:solidFill>
                  <a:srgbClr val="4E2A84"/>
                </a:solidFill>
              </a:defRPr>
            </a:lvl1pPr>
          </a:lstStyle>
          <a:p>
            <a:r>
              <a:rPr lang="en-US"/>
              <a:t>Click to edit title</a:t>
            </a:r>
          </a:p>
        </p:txBody>
      </p:sp>
    </p:spTree>
    <p:extLst>
      <p:ext uri="{BB962C8B-B14F-4D97-AF65-F5344CB8AC3E}">
        <p14:creationId xmlns:p14="http://schemas.microsoft.com/office/powerpoint/2010/main" val="1354257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defRPr>
            </a:lvl1pPr>
          </a:lstStyle>
          <a:p>
            <a:fld id="{D3421027-4EC0-9C48-8CFB-B8A3104CB056}" type="datetime1">
              <a:rPr lang="en-US" smtClean="0"/>
              <a:pPr/>
              <a:t>10/8/2024</a:t>
            </a:fld>
            <a:endParaRPr lang="en-US"/>
          </a:p>
        </p:txBody>
      </p:sp>
      <p:sp>
        <p:nvSpPr>
          <p:cNvPr id="3" name="Footer Placeholder 2"/>
          <p:cNvSpPr>
            <a:spLocks noGrp="1"/>
          </p:cNvSpPr>
          <p:nvPr>
            <p:ph type="ftr" sz="quarter" idx="11"/>
          </p:nvPr>
        </p:nvSpPr>
        <p:spPr/>
        <p:txBody>
          <a:bodyPr/>
          <a:lstStyle>
            <a:lvl1pPr>
              <a:defRPr>
                <a:latin typeface="Arial"/>
              </a:defRPr>
            </a:lvl1pPr>
          </a:lstStyle>
          <a:p>
            <a:endParaRPr lang="en-US"/>
          </a:p>
        </p:txBody>
      </p:sp>
      <p:sp>
        <p:nvSpPr>
          <p:cNvPr id="4" name="Slide Number Placeholder 3"/>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4053200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Arial"/>
              </a:defRPr>
            </a:lvl1pPr>
          </a:lstStyle>
          <a:p>
            <a:fld id="{FA5DAB8B-8178-D047-869E-5A62AF236443}" type="datetime1">
              <a:rPr lang="en-US" smtClean="0"/>
              <a:t>10/8/2024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dirty="0"/>
          </a:p>
        </p:txBody>
      </p:sp>
    </p:spTree>
    <p:extLst>
      <p:ext uri="{BB962C8B-B14F-4D97-AF65-F5344CB8AC3E}">
        <p14:creationId xmlns:p14="http://schemas.microsoft.com/office/powerpoint/2010/main" val="3441408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a:defRPr>
            </a:lvl1pPr>
          </a:lstStyle>
          <a:p>
            <a:fld id="{B9AB8213-A564-3C44-8CA0-968996562138}" type="datetime1">
              <a:rPr lang="en-US" smtClean="0"/>
              <a:pPr/>
              <a:t>10/8/2024</a:t>
            </a:fld>
            <a:endParaRPr lang="en-US"/>
          </a:p>
        </p:txBody>
      </p:sp>
      <p:sp>
        <p:nvSpPr>
          <p:cNvPr id="5" name="Footer Placeholder 4"/>
          <p:cNvSpPr>
            <a:spLocks noGrp="1"/>
          </p:cNvSpPr>
          <p:nvPr>
            <p:ph type="ftr" sz="quarter" idx="11"/>
          </p:nvPr>
        </p:nvSpPr>
        <p:spPr/>
        <p:txBody>
          <a:bodyPr/>
          <a:lstStyle>
            <a:lvl1pPr>
              <a:defRPr>
                <a:latin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4096566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normAutofit/>
          </a:bodyPr>
          <a:lstStyle>
            <a:lvl1pPr algn="l">
              <a:defRPr sz="3200" b="1" cap="all">
                <a:latin typeface="Arial"/>
              </a:defRPr>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Arial"/>
              </a:defRPr>
            </a:lvl1pPr>
          </a:lstStyle>
          <a:p>
            <a:fld id="{0A83DA12-03A5-114A-ABAE-78CD6BB6AC19}" type="datetime1">
              <a:rPr lang="en-US" smtClean="0"/>
              <a:pPr/>
              <a:t>10/8/2024</a:t>
            </a:fld>
            <a:endParaRPr lang="en-US"/>
          </a:p>
        </p:txBody>
      </p:sp>
      <p:sp>
        <p:nvSpPr>
          <p:cNvPr id="5" name="Footer Placeholder 4"/>
          <p:cNvSpPr>
            <a:spLocks noGrp="1"/>
          </p:cNvSpPr>
          <p:nvPr>
            <p:ph type="ftr" sz="quarter" idx="11"/>
          </p:nvPr>
        </p:nvSpPr>
        <p:spPr/>
        <p:txBody>
          <a:bodyPr/>
          <a:lstStyle>
            <a:lvl1pPr>
              <a:defRPr>
                <a:latin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2404636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a:defRPr>
            </a:lvl1pPr>
          </a:lstStyle>
          <a:p>
            <a:fld id="{1FFF386F-14E4-954A-9EC2-E277FFD66D49}" type="datetime1">
              <a:rPr lang="en-US" smtClean="0"/>
              <a:pPr/>
              <a:t>10/8/2024</a:t>
            </a:fld>
            <a:endParaRPr lang="en-US"/>
          </a:p>
        </p:txBody>
      </p:sp>
      <p:sp>
        <p:nvSpPr>
          <p:cNvPr id="6" name="Footer Placeholder 5"/>
          <p:cNvSpPr>
            <a:spLocks noGrp="1"/>
          </p:cNvSpPr>
          <p:nvPr>
            <p:ph type="ftr" sz="quarter" idx="11"/>
          </p:nvPr>
        </p:nvSpPr>
        <p:spPr/>
        <p:txBody>
          <a:bodyPr/>
          <a:lstStyle>
            <a:lvl1pPr>
              <a:defRPr>
                <a:latin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2695727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normAutofit/>
          </a:bodyPr>
          <a:lstStyle>
            <a:lvl1pPr marL="0" indent="0">
              <a:buNone/>
              <a:defRPr sz="2000" b="1">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atin typeface="Arial"/>
              </a:defRPr>
            </a:lvl1pPr>
            <a:lvl2pPr>
              <a:defRPr sz="2000">
                <a:latin typeface="Arial"/>
              </a:defRPr>
            </a:lvl2pPr>
            <a:lvl3pPr>
              <a:defRPr sz="1800">
                <a:latin typeface="Arial"/>
              </a:defRPr>
            </a:lvl3pPr>
            <a:lvl4pPr>
              <a:defRPr sz="1600">
                <a:latin typeface="Arial"/>
              </a:defRPr>
            </a:lvl4pPr>
            <a:lvl5pPr>
              <a:defRPr sz="1600">
                <a:latin typeface="Aria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atin typeface="Arial"/>
              </a:defRPr>
            </a:lvl1pPr>
            <a:lvl2pPr>
              <a:defRPr sz="2000">
                <a:latin typeface="Arial"/>
              </a:defRPr>
            </a:lvl2pPr>
            <a:lvl3pPr>
              <a:defRPr sz="1800">
                <a:latin typeface="Arial"/>
              </a:defRPr>
            </a:lvl3pPr>
            <a:lvl4pPr>
              <a:defRPr sz="1600">
                <a:latin typeface="Arial"/>
              </a:defRPr>
            </a:lvl4pPr>
            <a:lvl5pPr>
              <a:defRPr sz="1600">
                <a:latin typeface="Aria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a:defRPr>
            </a:lvl1pPr>
          </a:lstStyle>
          <a:p>
            <a:fld id="{D8FFCF06-3344-8345-BEA6-DDAEFCC6ECCE}" type="datetime1">
              <a:rPr lang="en-US" smtClean="0"/>
              <a:pPr/>
              <a:t>10/8/2024</a:t>
            </a:fld>
            <a:endParaRPr lang="en-US"/>
          </a:p>
        </p:txBody>
      </p:sp>
      <p:sp>
        <p:nvSpPr>
          <p:cNvPr id="8" name="Footer Placeholder 7"/>
          <p:cNvSpPr>
            <a:spLocks noGrp="1"/>
          </p:cNvSpPr>
          <p:nvPr>
            <p:ph type="ftr" sz="quarter" idx="11"/>
          </p:nvPr>
        </p:nvSpPr>
        <p:spPr/>
        <p:txBody>
          <a:bodyPr/>
          <a:lstStyle>
            <a:lvl1pPr>
              <a:defRPr>
                <a:latin typeface="Arial"/>
              </a:defRPr>
            </a:lvl1pPr>
          </a:lstStyle>
          <a:p>
            <a:endParaRPr lang="en-US"/>
          </a:p>
        </p:txBody>
      </p:sp>
      <p:sp>
        <p:nvSpPr>
          <p:cNvPr id="9" name="Slide Number Placeholder 8"/>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194377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a:t>Click to edit Master title style</a:t>
            </a:r>
          </a:p>
        </p:txBody>
      </p:sp>
      <p:sp>
        <p:nvSpPr>
          <p:cNvPr id="3" name="Date Placeholder 2"/>
          <p:cNvSpPr>
            <a:spLocks noGrp="1"/>
          </p:cNvSpPr>
          <p:nvPr>
            <p:ph type="dt" sz="half" idx="10"/>
          </p:nvPr>
        </p:nvSpPr>
        <p:spPr/>
        <p:txBody>
          <a:bodyPr/>
          <a:lstStyle>
            <a:lvl1pPr>
              <a:defRPr>
                <a:latin typeface="Arial"/>
              </a:defRPr>
            </a:lvl1pPr>
          </a:lstStyle>
          <a:p>
            <a:fld id="{84C6D879-35D4-554E-9D6D-93E8130AA922}" type="datetime1">
              <a:rPr lang="en-US" smtClean="0"/>
              <a:pPr/>
              <a:t>10/8/2024</a:t>
            </a:fld>
            <a:endParaRPr lang="en-US"/>
          </a:p>
        </p:txBody>
      </p:sp>
      <p:sp>
        <p:nvSpPr>
          <p:cNvPr id="4" name="Footer Placeholder 3"/>
          <p:cNvSpPr>
            <a:spLocks noGrp="1"/>
          </p:cNvSpPr>
          <p:nvPr>
            <p:ph type="ftr" sz="quarter" idx="11"/>
          </p:nvPr>
        </p:nvSpPr>
        <p:spPr/>
        <p:txBody>
          <a:bodyPr/>
          <a:lstStyle>
            <a:lvl1pPr>
              <a:defRPr>
                <a:latin typeface="Arial"/>
              </a:defRPr>
            </a:lvl1pPr>
          </a:lstStyle>
          <a:p>
            <a:endParaRPr lang="en-US"/>
          </a:p>
        </p:txBody>
      </p:sp>
      <p:sp>
        <p:nvSpPr>
          <p:cNvPr id="5" name="Slide Number Placeholder 4"/>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278320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atin typeface="Arial"/>
              </a:defRPr>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atin typeface="Arial"/>
              </a:defRPr>
            </a:lvl1pPr>
            <a:lvl2pPr>
              <a:defRPr sz="2800">
                <a:latin typeface="Arial"/>
              </a:defRPr>
            </a:lvl2pPr>
            <a:lvl3pPr>
              <a:defRPr sz="2400">
                <a:latin typeface="Arial"/>
              </a:defRPr>
            </a:lvl3pPr>
            <a:lvl4pPr>
              <a:defRPr sz="2000">
                <a:latin typeface="Arial"/>
              </a:defRPr>
            </a:lvl4pPr>
            <a:lvl5pPr>
              <a:defRPr sz="2000">
                <a:latin typeface="Aria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a:defRPr>
            </a:lvl1pPr>
          </a:lstStyle>
          <a:p>
            <a:fld id="{AB182AE3-760A-8E44-AB65-03A533386DFC}" type="datetime1">
              <a:rPr lang="en-US" smtClean="0"/>
              <a:pPr/>
              <a:t>10/8/2024</a:t>
            </a:fld>
            <a:endParaRPr lang="en-US"/>
          </a:p>
        </p:txBody>
      </p:sp>
      <p:sp>
        <p:nvSpPr>
          <p:cNvPr id="6" name="Footer Placeholder 5"/>
          <p:cNvSpPr>
            <a:spLocks noGrp="1"/>
          </p:cNvSpPr>
          <p:nvPr>
            <p:ph type="ftr" sz="quarter" idx="11"/>
          </p:nvPr>
        </p:nvSpPr>
        <p:spPr/>
        <p:txBody>
          <a:bodyPr/>
          <a:lstStyle>
            <a:lvl1pPr>
              <a:defRPr>
                <a:latin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4280246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8C176C-065F-124D-AAA4-94F2B7A2EC7C}" type="datetime1">
              <a:rPr lang="en-US" smtClean="0"/>
              <a:t>10/8/2024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b"/>
          <a:lstStyle>
            <a:lvl1pPr algn="r">
              <a:defRPr sz="1200">
                <a:solidFill>
                  <a:srgbClr val="FFFFFF"/>
                </a:solidFill>
                <a:latin typeface="Arial"/>
                <a:cs typeface="Arial"/>
              </a:defRPr>
            </a:lvl1pPr>
          </a:lstStyle>
          <a:p>
            <a:fld id="{106E12CD-FCB1-464E-A775-0B83FDDACE03}" type="slidenum">
              <a:rPr lang="en-US" smtClean="0"/>
              <a:pPr/>
              <a:t>‹#›</a:t>
            </a:fld>
            <a:endParaRPr lang="en-US" dirty="0"/>
          </a:p>
        </p:txBody>
      </p:sp>
    </p:spTree>
    <p:extLst>
      <p:ext uri="{BB962C8B-B14F-4D97-AF65-F5344CB8AC3E}">
        <p14:creationId xmlns:p14="http://schemas.microsoft.com/office/powerpoint/2010/main" val="864960203"/>
      </p:ext>
    </p:extLst>
  </p:cSld>
  <p:clrMap bg1="lt1" tx1="dk1" bg2="lt2" tx2="dk2" accent1="accent1" accent2="accent2" accent3="accent3" accent4="accent4" accent5="accent5" accent6="accent6" hlink="hlink" folHlink="folHlink"/>
  <p:sldLayoutIdLst>
    <p:sldLayoutId id="2147483660" r:id="rId1"/>
    <p:sldLayoutId id="2147483655" r:id="rId2"/>
    <p:sldLayoutId id="2147483649" r:id="rId3"/>
    <p:sldLayoutId id="2147483650" r:id="rId4"/>
    <p:sldLayoutId id="2147483651" r:id="rId5"/>
    <p:sldLayoutId id="2147483652" r:id="rId6"/>
    <p:sldLayoutId id="2147483653" r:id="rId7"/>
    <p:sldLayoutId id="2147483654" r:id="rId8"/>
    <p:sldLayoutId id="2147483656" r:id="rId9"/>
    <p:sldLayoutId id="2147483657" r:id="rId10"/>
    <p:sldLayoutId id="2147483658" r:id="rId11"/>
    <p:sldLayoutId id="2147483659"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lvl1pPr algn="ctr" defTabSz="457200" rtl="0" eaLnBrk="1" latinLnBrk="0" hangingPunct="1">
        <a:spcBef>
          <a:spcPct val="0"/>
        </a:spcBef>
        <a:buNone/>
        <a:defRPr sz="44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hyperlink" Target="https://app.smartsheet.com/b/form/d563d02a9a6c4e28ba515fec4e5f6635" TargetMode="Externa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mailto:NetID@northwestern.edu" TargetMode="External"/><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hyperlink" Target="https://app.smartsheet.com/b/form/d563d02a9a6c4e28ba515fec4e5f6635"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8" Type="http://schemas.openxmlformats.org/officeDocument/2006/relationships/hyperlink" Target="https://services.northwestern.edu/TDClient/30/Portal/KB/ArticleDet?ID=1967" TargetMode="External"/><Relationship Id="rId3" Type="http://schemas.openxmlformats.org/officeDocument/2006/relationships/hyperlink" Target="https://www.globus.org/globus-connect-personal" TargetMode="External"/><Relationship Id="rId7" Type="http://schemas.openxmlformats.org/officeDocument/2006/relationships/hyperlink" Target="https://services.northwestern.edu/TDClient/30/Portal/KB/ArticleDet?ID=2017" TargetMode="External"/><Relationship Id="rId2" Type="http://schemas.openxmlformats.org/officeDocument/2006/relationships/hyperlink" Target="https://docs.globus.org/cli/" TargetMode="External"/><Relationship Id="rId1" Type="http://schemas.openxmlformats.org/officeDocument/2006/relationships/slideLayout" Target="../slideLayouts/slideLayout7.xml"/><Relationship Id="rId6" Type="http://schemas.openxmlformats.org/officeDocument/2006/relationships/hyperlink" Target="https://docs.globus.org/cli/reference/" TargetMode="External"/><Relationship Id="rId5" Type="http://schemas.openxmlformats.org/officeDocument/2006/relationships/hyperlink" Target="https://docs.globus.org/globus-connect-personal/firewall-configuration/" TargetMode="External"/><Relationship Id="rId10" Type="http://schemas.openxmlformats.org/officeDocument/2006/relationships/hyperlink" Target="https://services.northwestern.edu/TDClient/30/Portal/KB/ArticleDet?ID=1969" TargetMode="External"/><Relationship Id="rId4" Type="http://schemas.openxmlformats.org/officeDocument/2006/relationships/hyperlink" Target="https://docs.globus.org/guides/tutorials/manage-files/share-files/" TargetMode="External"/><Relationship Id="rId9" Type="http://schemas.openxmlformats.org/officeDocument/2006/relationships/hyperlink" Target="https://services.northwestern.edu/TDClient/30/Portal/KB/ArticleDet?ID=1968"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WU PPT Wide Opt 2_Cover 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4905"/>
            <a:ext cx="9144000" cy="5660417"/>
          </a:xfrm>
          <a:prstGeom prst="rect">
            <a:avLst/>
          </a:prstGeom>
        </p:spPr>
      </p:pic>
      <p:sp>
        <p:nvSpPr>
          <p:cNvPr id="10" name="Rectangle 9">
            <a:extLst>
              <a:ext uri="{FF2B5EF4-FFF2-40B4-BE49-F238E27FC236}">
                <a16:creationId xmlns:a16="http://schemas.microsoft.com/office/drawing/2014/main" id="{B1C2BA4D-3015-3142-9377-21CC4123E88D}"/>
              </a:ext>
            </a:extLst>
          </p:cNvPr>
          <p:cNvSpPr/>
          <p:nvPr/>
        </p:nvSpPr>
        <p:spPr>
          <a:xfrm>
            <a:off x="196982" y="932833"/>
            <a:ext cx="1639329" cy="690537"/>
          </a:xfrm>
          <a:prstGeom prst="rect">
            <a:avLst/>
          </a:prstGeom>
          <a:solidFill>
            <a:srgbClr val="4E2A8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A picture containing text&#10;&#10;Description automatically generated">
            <a:extLst>
              <a:ext uri="{FF2B5EF4-FFF2-40B4-BE49-F238E27FC236}">
                <a16:creationId xmlns:a16="http://schemas.microsoft.com/office/drawing/2014/main" id="{FD219E3B-8639-D047-9583-8001DC8E00FF}"/>
              </a:ext>
            </a:extLst>
          </p:cNvPr>
          <p:cNvPicPr>
            <a:picLocks noChangeAspect="1"/>
          </p:cNvPicPr>
          <p:nvPr/>
        </p:nvPicPr>
        <p:blipFill>
          <a:blip r:embed="rId4"/>
          <a:stretch>
            <a:fillRect/>
          </a:stretch>
        </p:blipFill>
        <p:spPr>
          <a:xfrm>
            <a:off x="-36465" y="857251"/>
            <a:ext cx="2106220" cy="975997"/>
          </a:xfrm>
          <a:prstGeom prst="rect">
            <a:avLst/>
          </a:prstGeom>
          <a:effectLst/>
        </p:spPr>
      </p:pic>
      <p:sp>
        <p:nvSpPr>
          <p:cNvPr id="11" name="Subtitle 2">
            <a:extLst>
              <a:ext uri="{FF2B5EF4-FFF2-40B4-BE49-F238E27FC236}">
                <a16:creationId xmlns:a16="http://schemas.microsoft.com/office/drawing/2014/main" id="{2472458B-87B2-F44C-ADBF-72B887E46655}"/>
              </a:ext>
            </a:extLst>
          </p:cNvPr>
          <p:cNvSpPr txBox="1">
            <a:spLocks/>
          </p:cNvSpPr>
          <p:nvPr/>
        </p:nvSpPr>
        <p:spPr>
          <a:xfrm>
            <a:off x="2190730" y="4139466"/>
            <a:ext cx="6953269" cy="1667776"/>
          </a:xfrm>
          <a:prstGeom prst="rect">
            <a:avLst/>
          </a:prstGeom>
        </p:spPr>
        <p:txBody>
          <a:bodyPr vert="horz" lIns="91440" tIns="45720" rIns="91440" bIns="45720" rtlCol="0" anchor="t">
            <a:normAutofit fontScale="92500" lnSpcReduction="20000"/>
          </a:bodyPr>
          <a:lstStyle>
            <a:lvl1pPr marL="0" indent="0" algn="l" defTabSz="609585" rtl="0" eaLnBrk="1" latinLnBrk="0" hangingPunct="1">
              <a:spcBef>
                <a:spcPct val="20000"/>
              </a:spcBef>
              <a:buClr>
                <a:srgbClr val="B6ACD1"/>
              </a:buClr>
              <a:buFontTx/>
              <a:buNone/>
              <a:defRPr sz="4000" kern="1200">
                <a:solidFill>
                  <a:srgbClr val="342F2E"/>
                </a:solidFill>
                <a:latin typeface="Arial"/>
                <a:ea typeface="+mn-ea"/>
                <a:cs typeface="Arial"/>
              </a:defRPr>
            </a:lvl1pPr>
            <a:lvl2pPr marL="990575" indent="-380990" algn="l" defTabSz="609585" rtl="0" eaLnBrk="1" latinLnBrk="0" hangingPunct="1">
              <a:spcBef>
                <a:spcPct val="20000"/>
              </a:spcBef>
              <a:buClr>
                <a:srgbClr val="B6ACD1"/>
              </a:buClr>
              <a:buFont typeface="Wingdings" pitchFamily="2" charset="2"/>
              <a:buChar char="§"/>
              <a:defRPr sz="3600" kern="1200">
                <a:solidFill>
                  <a:srgbClr val="342F2E"/>
                </a:solidFill>
                <a:latin typeface="Arial"/>
                <a:ea typeface="+mn-ea"/>
                <a:cs typeface="Arial"/>
              </a:defRPr>
            </a:lvl2pPr>
            <a:lvl3pPr marL="1523962" indent="-304792" algn="l" defTabSz="609585" rtl="0" eaLnBrk="1" latinLnBrk="0" hangingPunct="1">
              <a:spcBef>
                <a:spcPct val="20000"/>
              </a:spcBef>
              <a:buClr>
                <a:srgbClr val="716C6B"/>
              </a:buClr>
              <a:buFont typeface="Arial"/>
              <a:buChar char="•"/>
              <a:defRPr sz="3200" kern="1200">
                <a:solidFill>
                  <a:srgbClr val="342F2E"/>
                </a:solidFill>
                <a:latin typeface="Arial"/>
                <a:ea typeface="+mn-ea"/>
                <a:cs typeface="Arial"/>
              </a:defRPr>
            </a:lvl3pPr>
            <a:lvl4pPr marL="2133547" indent="-304792" algn="l" defTabSz="609585" rtl="0" eaLnBrk="1" latinLnBrk="0" hangingPunct="1">
              <a:spcBef>
                <a:spcPct val="20000"/>
              </a:spcBef>
              <a:buClr>
                <a:srgbClr val="716C6B"/>
              </a:buClr>
              <a:buFont typeface="Arial"/>
              <a:buChar char="–"/>
              <a:defRPr sz="2667" kern="1200">
                <a:solidFill>
                  <a:srgbClr val="342F2E"/>
                </a:solidFill>
                <a:latin typeface="Arial"/>
                <a:ea typeface="+mn-ea"/>
                <a:cs typeface="Arial"/>
              </a:defRPr>
            </a:lvl4pPr>
            <a:lvl5pPr marL="2743131" indent="-304792" algn="l" defTabSz="609585" rtl="0" eaLnBrk="1" latinLnBrk="0" hangingPunct="1">
              <a:spcBef>
                <a:spcPct val="20000"/>
              </a:spcBef>
              <a:buClr>
                <a:srgbClr val="716C6B"/>
              </a:buClr>
              <a:buFont typeface="Arial" panose="020B0604020202020204" pitchFamily="34" charset="0"/>
              <a:buChar char="•"/>
              <a:defRPr sz="2667" kern="1200">
                <a:solidFill>
                  <a:srgbClr val="342F2E"/>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2800" dirty="0">
                <a:solidFill>
                  <a:srgbClr val="716C6B"/>
                </a:solidFill>
              </a:rPr>
              <a:t>Brian Roland</a:t>
            </a:r>
          </a:p>
          <a:p>
            <a:r>
              <a:rPr lang="en-US" sz="2800" dirty="0">
                <a:solidFill>
                  <a:srgbClr val="716C6B"/>
                </a:solidFill>
              </a:rPr>
              <a:t>Data Management Specialist</a:t>
            </a:r>
          </a:p>
          <a:p>
            <a:r>
              <a:rPr lang="en-US" sz="2800" dirty="0">
                <a:solidFill>
                  <a:srgbClr val="716C6B"/>
                </a:solidFill>
              </a:rPr>
              <a:t>Northwestern IT</a:t>
            </a:r>
          </a:p>
          <a:p>
            <a:r>
              <a:rPr lang="en-US" sz="2800" dirty="0">
                <a:solidFill>
                  <a:srgbClr val="716C6B"/>
                </a:solidFill>
              </a:rPr>
              <a:t>Research Computing and Data Services</a:t>
            </a:r>
          </a:p>
        </p:txBody>
      </p:sp>
      <p:sp>
        <p:nvSpPr>
          <p:cNvPr id="12" name="Title 1">
            <a:extLst>
              <a:ext uri="{FF2B5EF4-FFF2-40B4-BE49-F238E27FC236}">
                <a16:creationId xmlns:a16="http://schemas.microsoft.com/office/drawing/2014/main" id="{5B70744A-7A0F-B547-B6FE-20191EA5858E}"/>
              </a:ext>
            </a:extLst>
          </p:cNvPr>
          <p:cNvSpPr txBox="1">
            <a:spLocks/>
          </p:cNvSpPr>
          <p:nvPr/>
        </p:nvSpPr>
        <p:spPr>
          <a:xfrm>
            <a:off x="2154263" y="1930174"/>
            <a:ext cx="6989736" cy="1470025"/>
          </a:xfrm>
          <a:prstGeom prst="rect">
            <a:avLst/>
          </a:prstGeom>
        </p:spPr>
        <p:txBody>
          <a:bodyPr vert="horz" lIns="121920" tIns="60960" rIns="121920" bIns="60960" rtlCol="0" anchor="ctr">
            <a:normAutofit fontScale="70000" lnSpcReduction="20000"/>
          </a:bodyPr>
          <a:lstStyle>
            <a:lvl1pPr algn="ctr" defTabSz="457200" rtl="0" eaLnBrk="1" latinLnBrk="0" hangingPunct="1">
              <a:spcBef>
                <a:spcPct val="0"/>
              </a:spcBef>
              <a:buNone/>
              <a:defRPr sz="4400" kern="1200">
                <a:solidFill>
                  <a:schemeClr val="tx1"/>
                </a:solidFill>
                <a:latin typeface="Arial"/>
                <a:ea typeface="+mj-ea"/>
                <a:cs typeface="Arial"/>
              </a:defRPr>
            </a:lvl1pPr>
          </a:lstStyle>
          <a:p>
            <a:pPr algn="l"/>
            <a:r>
              <a:rPr lang="en-US" sz="5400" b="1" dirty="0">
                <a:solidFill>
                  <a:srgbClr val="4E2A84"/>
                </a:solidFill>
              </a:rPr>
              <a:t>Introduction to Globus for Research Data Management</a:t>
            </a:r>
          </a:p>
        </p:txBody>
      </p:sp>
      <p:sp>
        <p:nvSpPr>
          <p:cNvPr id="13" name="Title 1">
            <a:extLst>
              <a:ext uri="{FF2B5EF4-FFF2-40B4-BE49-F238E27FC236}">
                <a16:creationId xmlns:a16="http://schemas.microsoft.com/office/drawing/2014/main" id="{80A035B6-7A78-344A-B37E-6CC9517E61F4}"/>
              </a:ext>
            </a:extLst>
          </p:cNvPr>
          <p:cNvSpPr txBox="1">
            <a:spLocks/>
          </p:cNvSpPr>
          <p:nvPr/>
        </p:nvSpPr>
        <p:spPr>
          <a:xfrm>
            <a:off x="2154264" y="3196853"/>
            <a:ext cx="6989735" cy="760101"/>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chemeClr val="tx1"/>
                </a:solidFill>
                <a:latin typeface="Arial"/>
                <a:ea typeface="+mj-ea"/>
                <a:cs typeface="Arial"/>
              </a:defRPr>
            </a:lvl1pPr>
          </a:lstStyle>
          <a:p>
            <a:pPr algn="l"/>
            <a:endParaRPr lang="en-US" sz="4000" i="1" dirty="0">
              <a:solidFill>
                <a:srgbClr val="342F2E"/>
              </a:solidFill>
            </a:endParaRPr>
          </a:p>
        </p:txBody>
      </p:sp>
    </p:spTree>
    <p:extLst>
      <p:ext uri="{BB962C8B-B14F-4D97-AF65-F5344CB8AC3E}">
        <p14:creationId xmlns:p14="http://schemas.microsoft.com/office/powerpoint/2010/main" val="1664470662"/>
      </p:ext>
    </p:extLst>
  </p:cSld>
  <p:clrMapOvr>
    <a:masterClrMapping/>
  </p:clrMapOvr>
  <mc:AlternateContent xmlns:mc="http://schemas.openxmlformats.org/markup-compatibility/2006" xmlns:p14="http://schemas.microsoft.com/office/powerpoint/2010/main">
    <mc:Choice Requires="p14">
      <p:transition p14:dur="0" advTm="9283"/>
    </mc:Choice>
    <mc:Fallback xmlns="">
      <p:transition advTm="928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le 2"/>
          <p:cNvSpPr txBox="1">
            <a:spLocks noGrp="1"/>
          </p:cNvSpPr>
          <p:nvPr>
            <p:ph type="title"/>
          </p:nvPr>
        </p:nvSpPr>
        <p:spPr>
          <a:prstGeom prst="rect">
            <a:avLst/>
          </a:prstGeom>
        </p:spPr>
        <p:txBody>
          <a:bodyPr>
            <a:normAutofit/>
          </a:bodyPr>
          <a:lstStyle/>
          <a:p>
            <a:pPr algn="ctr"/>
            <a:r>
              <a:rPr lang="en-US" sz="4000" b="1" dirty="0"/>
              <a:t>Globus at Northwestern University</a:t>
            </a:r>
          </a:p>
        </p:txBody>
      </p:sp>
      <p:sp>
        <p:nvSpPr>
          <p:cNvPr id="214" name="Text Placeholder 3"/>
          <p:cNvSpPr txBox="1">
            <a:spLocks noGrp="1"/>
          </p:cNvSpPr>
          <p:nvPr>
            <p:ph type="body" idx="1"/>
          </p:nvPr>
        </p:nvSpPr>
        <p:spPr>
          <a:xfrm>
            <a:off x="152400" y="1467853"/>
            <a:ext cx="8991600" cy="4024057"/>
          </a:xfrm>
          <a:prstGeom prst="rect">
            <a:avLst/>
          </a:prstGeom>
        </p:spPr>
        <p:txBody>
          <a:bodyPr vert="horz" lIns="45719" tIns="45720" rIns="45719" bIns="45720" rtlCol="0" anchor="t">
            <a:normAutofit/>
          </a:bodyPr>
          <a:lstStyle/>
          <a:p>
            <a:pPr marL="0" indent="0" defTabSz="512051">
              <a:buNone/>
              <a:defRPr sz="3359"/>
            </a:pPr>
            <a:r>
              <a:rPr lang="en-US" sz="3350" dirty="0"/>
              <a:t>Use of Globus at Northwestern University can only be used with data that is not legally or contractually restricted.</a:t>
            </a:r>
          </a:p>
          <a:p>
            <a:pPr marL="0" indent="0" defTabSz="512051">
              <a:buNone/>
              <a:defRPr sz="3359"/>
            </a:pPr>
            <a:endParaRPr lang="en-US" sz="3350" dirty="0"/>
          </a:p>
          <a:p>
            <a:pPr lvl="1" defTabSz="512051">
              <a:defRPr sz="3359"/>
            </a:pPr>
            <a:r>
              <a:rPr lang="en-US" sz="3350" dirty="0"/>
              <a:t>No PHI, PII, HIPAA, FISMA data</a:t>
            </a:r>
          </a:p>
          <a:p>
            <a:pPr defTabSz="512051">
              <a:defRPr sz="3359"/>
            </a:pPr>
            <a:endParaRPr lang="en-US" sz="3350" dirty="0"/>
          </a:p>
        </p:txBody>
      </p:sp>
      <p:sp>
        <p:nvSpPr>
          <p:cNvPr id="215" name="Slide Number Placeholder 5"/>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spTree>
    <p:extLst>
      <p:ext uri="{BB962C8B-B14F-4D97-AF65-F5344CB8AC3E}">
        <p14:creationId xmlns:p14="http://schemas.microsoft.com/office/powerpoint/2010/main" val="242739784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580DC3D-C426-B412-C621-2B5B0F486F93}"/>
              </a:ext>
            </a:extLst>
          </p:cNvPr>
          <p:cNvSpPr/>
          <p:nvPr/>
        </p:nvSpPr>
        <p:spPr>
          <a:xfrm>
            <a:off x="163901" y="2378900"/>
            <a:ext cx="4073824" cy="3477873"/>
          </a:xfrm>
          <a:prstGeom prst="rect">
            <a:avLst/>
          </a:prstGeom>
          <a:solidFill>
            <a:schemeClr val="accent4">
              <a:lumMod val="40000"/>
              <a:lumOff val="60000"/>
            </a:schemeClr>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200" dirty="0">
                <a:latin typeface="Arial"/>
              </a:rPr>
              <a:t>On Campus</a:t>
            </a: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p:txBody>
      </p:sp>
      <p:sp>
        <p:nvSpPr>
          <p:cNvPr id="213" name="Title 2"/>
          <p:cNvSpPr txBox="1">
            <a:spLocks noGrp="1"/>
          </p:cNvSpPr>
          <p:nvPr>
            <p:ph type="title"/>
          </p:nvPr>
        </p:nvSpPr>
        <p:spPr>
          <a:xfrm>
            <a:off x="324568" y="86638"/>
            <a:ext cx="8612394" cy="1143000"/>
          </a:xfrm>
          <a:prstGeom prst="rect">
            <a:avLst/>
          </a:prstGeom>
        </p:spPr>
        <p:txBody>
          <a:bodyPr>
            <a:normAutofit fontScale="90000"/>
          </a:bodyPr>
          <a:lstStyle/>
          <a:p>
            <a:r>
              <a:rPr lang="en-US" b="1" dirty="0">
                <a:solidFill>
                  <a:srgbClr val="7030A0"/>
                </a:solidFill>
              </a:rPr>
              <a:t>Globus at Northwestern University</a:t>
            </a:r>
          </a:p>
        </p:txBody>
      </p:sp>
      <p:sp>
        <p:nvSpPr>
          <p:cNvPr id="3" name="Text Placeholder 2">
            <a:extLst>
              <a:ext uri="{FF2B5EF4-FFF2-40B4-BE49-F238E27FC236}">
                <a16:creationId xmlns:a16="http://schemas.microsoft.com/office/drawing/2014/main" id="{27FA514F-1B2C-400C-4EC9-B4CA38231E57}"/>
              </a:ext>
            </a:extLst>
          </p:cNvPr>
          <p:cNvSpPr>
            <a:spLocks noGrp="1"/>
          </p:cNvSpPr>
          <p:nvPr>
            <p:ph type="body" idx="1"/>
          </p:nvPr>
        </p:nvSpPr>
        <p:spPr>
          <a:xfrm>
            <a:off x="457200" y="1013296"/>
            <a:ext cx="8229600" cy="841889"/>
          </a:xfrm>
        </p:spPr>
        <p:txBody>
          <a:bodyPr>
            <a:normAutofit/>
          </a:bodyPr>
          <a:lstStyle/>
          <a:p>
            <a:r>
              <a:rPr lang="en-US" sz="2000" b="0" dirty="0"/>
              <a:t>NU IT supports Globus Managed Collections that access both on-premises and cloud-based storage</a:t>
            </a:r>
            <a:endParaRPr lang="en-US" b="0" dirty="0"/>
          </a:p>
        </p:txBody>
      </p:sp>
      <p:sp>
        <p:nvSpPr>
          <p:cNvPr id="215" name="Slide Number Placeholder 5"/>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a:t>
            </a:fld>
            <a:endParaRPr/>
          </a:p>
        </p:txBody>
      </p:sp>
      <p:sp>
        <p:nvSpPr>
          <p:cNvPr id="7" name="Rectangle 6">
            <a:extLst>
              <a:ext uri="{FF2B5EF4-FFF2-40B4-BE49-F238E27FC236}">
                <a16:creationId xmlns:a16="http://schemas.microsoft.com/office/drawing/2014/main" id="{8692DD65-3F11-3D10-B0E4-2014105CB976}"/>
              </a:ext>
            </a:extLst>
          </p:cNvPr>
          <p:cNvSpPr/>
          <p:nvPr/>
        </p:nvSpPr>
        <p:spPr>
          <a:xfrm>
            <a:off x="324568" y="2815711"/>
            <a:ext cx="1582946" cy="2862320"/>
          </a:xfrm>
          <a:prstGeom prst="rect">
            <a:avLst/>
          </a:prstGeom>
          <a:solidFill>
            <a:schemeClr val="accent4">
              <a:lumMod val="20000"/>
              <a:lumOff val="80000"/>
            </a:schemeClr>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dirty="0">
                <a:latin typeface="Arial"/>
              </a:rPr>
              <a:t>Quest Storage</a:t>
            </a: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p:txBody>
      </p:sp>
      <p:sp>
        <p:nvSpPr>
          <p:cNvPr id="8" name="Rectangle 7">
            <a:extLst>
              <a:ext uri="{FF2B5EF4-FFF2-40B4-BE49-F238E27FC236}">
                <a16:creationId xmlns:a16="http://schemas.microsoft.com/office/drawing/2014/main" id="{14052ADF-E09B-AC8D-7A1F-15D97ACED7E9}"/>
              </a:ext>
            </a:extLst>
          </p:cNvPr>
          <p:cNvSpPr/>
          <p:nvPr/>
        </p:nvSpPr>
        <p:spPr>
          <a:xfrm>
            <a:off x="2200813" y="2815715"/>
            <a:ext cx="1820172" cy="2862320"/>
          </a:xfrm>
          <a:prstGeom prst="rect">
            <a:avLst/>
          </a:prstGeom>
          <a:solidFill>
            <a:schemeClr val="accent4">
              <a:lumMod val="20000"/>
              <a:lumOff val="80000"/>
            </a:schemeClr>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dirty="0">
                <a:latin typeface="Arial"/>
              </a:rPr>
              <a:t>Research Data Storage Service (RDSS)</a:t>
            </a: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p:txBody>
      </p:sp>
      <p:sp>
        <p:nvSpPr>
          <p:cNvPr id="9" name="Rectangle 8">
            <a:extLst>
              <a:ext uri="{FF2B5EF4-FFF2-40B4-BE49-F238E27FC236}">
                <a16:creationId xmlns:a16="http://schemas.microsoft.com/office/drawing/2014/main" id="{EC8F947D-F2B8-705F-3FCA-61AA462B79E6}"/>
              </a:ext>
            </a:extLst>
          </p:cNvPr>
          <p:cNvSpPr/>
          <p:nvPr/>
        </p:nvSpPr>
        <p:spPr>
          <a:xfrm>
            <a:off x="2287076" y="4504309"/>
            <a:ext cx="1633423" cy="369330"/>
          </a:xfrm>
          <a:prstGeom prst="rect">
            <a:avLst/>
          </a:prstGeom>
          <a:solidFill>
            <a:srgbClr val="FFFFFF"/>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dirty="0" err="1">
                <a:latin typeface="Arial"/>
              </a:rPr>
              <a:t>resfiles</a:t>
            </a:r>
            <a:r>
              <a:rPr lang="en-US" dirty="0">
                <a:latin typeface="Arial"/>
              </a:rPr>
              <a:t>-audit</a:t>
            </a:r>
          </a:p>
        </p:txBody>
      </p:sp>
      <p:sp>
        <p:nvSpPr>
          <p:cNvPr id="10" name="Rectangle 9">
            <a:extLst>
              <a:ext uri="{FF2B5EF4-FFF2-40B4-BE49-F238E27FC236}">
                <a16:creationId xmlns:a16="http://schemas.microsoft.com/office/drawing/2014/main" id="{C48E1713-0E45-F6C2-80F9-C7234B1F5D69}"/>
              </a:ext>
            </a:extLst>
          </p:cNvPr>
          <p:cNvSpPr/>
          <p:nvPr/>
        </p:nvSpPr>
        <p:spPr>
          <a:xfrm>
            <a:off x="2470388" y="5183639"/>
            <a:ext cx="1277584" cy="369330"/>
          </a:xfrm>
          <a:prstGeom prst="rect">
            <a:avLst/>
          </a:prstGeom>
          <a:solidFill>
            <a:srgbClr val="FFFF00"/>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dirty="0" err="1">
                <a:latin typeface="Arial"/>
              </a:rPr>
              <a:t>fsmresfiles</a:t>
            </a:r>
            <a:endParaRPr lang="en-US">
              <a:latin typeface="Arial"/>
            </a:endParaRPr>
          </a:p>
        </p:txBody>
      </p:sp>
      <p:sp>
        <p:nvSpPr>
          <p:cNvPr id="11" name="Rectangle 10">
            <a:extLst>
              <a:ext uri="{FF2B5EF4-FFF2-40B4-BE49-F238E27FC236}">
                <a16:creationId xmlns:a16="http://schemas.microsoft.com/office/drawing/2014/main" id="{309B9A40-96B6-9F15-857F-39F3E452588A}"/>
              </a:ext>
            </a:extLst>
          </p:cNvPr>
          <p:cNvSpPr/>
          <p:nvPr/>
        </p:nvSpPr>
        <p:spPr>
          <a:xfrm>
            <a:off x="2610566" y="3846546"/>
            <a:ext cx="997226" cy="369330"/>
          </a:xfrm>
          <a:prstGeom prst="rect">
            <a:avLst/>
          </a:prstGeom>
          <a:solidFill>
            <a:srgbClr val="FFFF00"/>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dirty="0" err="1">
                <a:latin typeface="Arial"/>
              </a:rPr>
              <a:t>resfiles</a:t>
            </a:r>
            <a:endParaRPr lang="en-US">
              <a:latin typeface="Arial"/>
            </a:endParaRPr>
          </a:p>
        </p:txBody>
      </p:sp>
      <p:sp>
        <p:nvSpPr>
          <p:cNvPr id="12" name="Rectangle 11">
            <a:extLst>
              <a:ext uri="{FF2B5EF4-FFF2-40B4-BE49-F238E27FC236}">
                <a16:creationId xmlns:a16="http://schemas.microsoft.com/office/drawing/2014/main" id="{6E01FB7B-C4D4-C0D1-8CE1-1A98478E7D59}"/>
              </a:ext>
            </a:extLst>
          </p:cNvPr>
          <p:cNvSpPr/>
          <p:nvPr/>
        </p:nvSpPr>
        <p:spPr>
          <a:xfrm>
            <a:off x="626491" y="3934490"/>
            <a:ext cx="997226" cy="646329"/>
          </a:xfrm>
          <a:prstGeom prst="rect">
            <a:avLst/>
          </a:prstGeom>
          <a:solidFill>
            <a:srgbClr val="FFFF00"/>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dirty="0">
                <a:latin typeface="Arial"/>
              </a:rPr>
              <a:t>Project directory</a:t>
            </a:r>
          </a:p>
        </p:txBody>
      </p:sp>
      <p:sp>
        <p:nvSpPr>
          <p:cNvPr id="13" name="Rectangle 12">
            <a:extLst>
              <a:ext uri="{FF2B5EF4-FFF2-40B4-BE49-F238E27FC236}">
                <a16:creationId xmlns:a16="http://schemas.microsoft.com/office/drawing/2014/main" id="{CF0861CA-E76E-ED74-140C-677125308D9C}"/>
              </a:ext>
            </a:extLst>
          </p:cNvPr>
          <p:cNvSpPr/>
          <p:nvPr/>
        </p:nvSpPr>
        <p:spPr>
          <a:xfrm>
            <a:off x="637275" y="4669415"/>
            <a:ext cx="997226" cy="923328"/>
          </a:xfrm>
          <a:prstGeom prst="rect">
            <a:avLst/>
          </a:prstGeom>
          <a:solidFill>
            <a:srgbClr val="FFFF00"/>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dirty="0">
                <a:latin typeface="Arial"/>
              </a:rPr>
              <a:t>Global Scratch Space</a:t>
            </a:r>
          </a:p>
        </p:txBody>
      </p:sp>
      <p:sp>
        <p:nvSpPr>
          <p:cNvPr id="14" name="Rectangle 13">
            <a:extLst>
              <a:ext uri="{FF2B5EF4-FFF2-40B4-BE49-F238E27FC236}">
                <a16:creationId xmlns:a16="http://schemas.microsoft.com/office/drawing/2014/main" id="{89AC4A50-81F7-18EA-943F-33FA8B47AA76}"/>
              </a:ext>
            </a:extLst>
          </p:cNvPr>
          <p:cNvSpPr/>
          <p:nvPr/>
        </p:nvSpPr>
        <p:spPr>
          <a:xfrm>
            <a:off x="637274" y="3212028"/>
            <a:ext cx="997226" cy="646329"/>
          </a:xfrm>
          <a:prstGeom prst="rect">
            <a:avLst/>
          </a:prstGeom>
          <a:solidFill>
            <a:srgbClr val="FFFF00"/>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dirty="0">
                <a:latin typeface="Arial"/>
              </a:rPr>
              <a:t>Home directory</a:t>
            </a:r>
          </a:p>
        </p:txBody>
      </p:sp>
      <p:sp>
        <p:nvSpPr>
          <p:cNvPr id="27" name="Rectangle 26">
            <a:extLst>
              <a:ext uri="{FF2B5EF4-FFF2-40B4-BE49-F238E27FC236}">
                <a16:creationId xmlns:a16="http://schemas.microsoft.com/office/drawing/2014/main" id="{72BF3148-FC02-4156-4264-7B86687EFAEB}"/>
              </a:ext>
            </a:extLst>
          </p:cNvPr>
          <p:cNvSpPr/>
          <p:nvPr/>
        </p:nvSpPr>
        <p:spPr>
          <a:xfrm>
            <a:off x="4323988" y="2366831"/>
            <a:ext cx="4612974" cy="3477873"/>
          </a:xfrm>
          <a:prstGeom prst="rect">
            <a:avLst/>
          </a:prstGeom>
          <a:solidFill>
            <a:schemeClr val="bg1">
              <a:lumMod val="85000"/>
            </a:schemeClr>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sz="2200" dirty="0">
                <a:latin typeface="Arial"/>
              </a:rPr>
              <a:t>Off Campus</a:t>
            </a: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p:txBody>
      </p:sp>
      <p:sp>
        <p:nvSpPr>
          <p:cNvPr id="28" name="Rectangle 27">
            <a:extLst>
              <a:ext uri="{FF2B5EF4-FFF2-40B4-BE49-F238E27FC236}">
                <a16:creationId xmlns:a16="http://schemas.microsoft.com/office/drawing/2014/main" id="{0162F778-570B-65A7-FCA4-876F0F8584C8}"/>
              </a:ext>
            </a:extLst>
          </p:cNvPr>
          <p:cNvSpPr/>
          <p:nvPr/>
        </p:nvSpPr>
        <p:spPr>
          <a:xfrm>
            <a:off x="6628857" y="2887568"/>
            <a:ext cx="2194140" cy="2862320"/>
          </a:xfrm>
          <a:prstGeom prst="rect">
            <a:avLst/>
          </a:prstGeom>
          <a:solidFill>
            <a:schemeClr val="bg1">
              <a:lumMod val="95000"/>
            </a:schemeClr>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dirty="0">
                <a:latin typeface="Arial"/>
              </a:rPr>
              <a:t>Cloud Providers</a:t>
            </a: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p:txBody>
      </p:sp>
      <p:sp>
        <p:nvSpPr>
          <p:cNvPr id="29" name="Rectangle 28">
            <a:extLst>
              <a:ext uri="{FF2B5EF4-FFF2-40B4-BE49-F238E27FC236}">
                <a16:creationId xmlns:a16="http://schemas.microsoft.com/office/drawing/2014/main" id="{3556441A-2686-C7BF-6303-DECB6FEFCF41}"/>
              </a:ext>
            </a:extLst>
          </p:cNvPr>
          <p:cNvSpPr/>
          <p:nvPr/>
        </p:nvSpPr>
        <p:spPr>
          <a:xfrm>
            <a:off x="4515385" y="2887569"/>
            <a:ext cx="2010829" cy="2862320"/>
          </a:xfrm>
          <a:prstGeom prst="rect">
            <a:avLst/>
          </a:prstGeom>
          <a:solidFill>
            <a:schemeClr val="bg1">
              <a:lumMod val="95000"/>
            </a:schemeClr>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dirty="0">
                <a:latin typeface="Arial"/>
              </a:rPr>
              <a:t>File Storage services</a:t>
            </a: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a:p>
            <a:pPr algn="ctr"/>
            <a:endParaRPr lang="en-US" dirty="0">
              <a:latin typeface="Arial"/>
            </a:endParaRPr>
          </a:p>
        </p:txBody>
      </p:sp>
      <p:sp>
        <p:nvSpPr>
          <p:cNvPr id="30" name="Rectangle 29">
            <a:extLst>
              <a:ext uri="{FF2B5EF4-FFF2-40B4-BE49-F238E27FC236}">
                <a16:creationId xmlns:a16="http://schemas.microsoft.com/office/drawing/2014/main" id="{923B3C70-DC95-D436-7550-ABDFBBB6B50C}"/>
              </a:ext>
            </a:extLst>
          </p:cNvPr>
          <p:cNvSpPr/>
          <p:nvPr/>
        </p:nvSpPr>
        <p:spPr>
          <a:xfrm>
            <a:off x="4935923" y="3659609"/>
            <a:ext cx="1259456" cy="369330"/>
          </a:xfrm>
          <a:prstGeom prst="rect">
            <a:avLst/>
          </a:prstGeom>
          <a:solidFill>
            <a:srgbClr val="FFFF00"/>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457200">
              <a:lnSpc>
                <a:spcPct val="100000"/>
              </a:lnSpc>
              <a:spcBef>
                <a:spcPts val="0"/>
              </a:spcBef>
              <a:spcAft>
                <a:spcPts val="0"/>
              </a:spcAft>
              <a:buNone/>
              <a:tabLst/>
            </a:pPr>
            <a:r>
              <a:rPr lang="en-US" dirty="0">
                <a:latin typeface="Arial"/>
              </a:rPr>
              <a:t>SharePoint</a:t>
            </a:r>
          </a:p>
        </p:txBody>
      </p:sp>
      <p:sp>
        <p:nvSpPr>
          <p:cNvPr id="31" name="Rectangle 30">
            <a:extLst>
              <a:ext uri="{FF2B5EF4-FFF2-40B4-BE49-F238E27FC236}">
                <a16:creationId xmlns:a16="http://schemas.microsoft.com/office/drawing/2014/main" id="{9D15663E-E680-8E0A-ED87-6C585C19B019}"/>
              </a:ext>
            </a:extLst>
          </p:cNvPr>
          <p:cNvSpPr/>
          <p:nvPr/>
        </p:nvSpPr>
        <p:spPr>
          <a:xfrm>
            <a:off x="6833735" y="4189656"/>
            <a:ext cx="1622640" cy="646329"/>
          </a:xfrm>
          <a:prstGeom prst="rect">
            <a:avLst/>
          </a:prstGeom>
          <a:solidFill>
            <a:srgbClr val="FFFFFF"/>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dirty="0">
                <a:latin typeface="Arial"/>
              </a:rPr>
              <a:t>Microsoft Azure</a:t>
            </a:r>
          </a:p>
        </p:txBody>
      </p:sp>
      <p:sp>
        <p:nvSpPr>
          <p:cNvPr id="32" name="Rectangle 31">
            <a:extLst>
              <a:ext uri="{FF2B5EF4-FFF2-40B4-BE49-F238E27FC236}">
                <a16:creationId xmlns:a16="http://schemas.microsoft.com/office/drawing/2014/main" id="{FF8F8A77-B5B4-F332-7021-BAE509553F2F}"/>
              </a:ext>
            </a:extLst>
          </p:cNvPr>
          <p:cNvSpPr/>
          <p:nvPr/>
        </p:nvSpPr>
        <p:spPr>
          <a:xfrm>
            <a:off x="6833735" y="3445629"/>
            <a:ext cx="1626078" cy="646329"/>
          </a:xfrm>
          <a:prstGeom prst="rect">
            <a:avLst/>
          </a:prstGeom>
          <a:solidFill>
            <a:srgbClr val="FFFF00"/>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dirty="0">
                <a:latin typeface="Arial"/>
              </a:rPr>
              <a:t>Amazon Web Service</a:t>
            </a:r>
          </a:p>
        </p:txBody>
      </p:sp>
      <p:sp>
        <p:nvSpPr>
          <p:cNvPr id="33" name="Rectangle 32">
            <a:extLst>
              <a:ext uri="{FF2B5EF4-FFF2-40B4-BE49-F238E27FC236}">
                <a16:creationId xmlns:a16="http://schemas.microsoft.com/office/drawing/2014/main" id="{11D3731C-4B56-BBD1-501F-1CE3576A6447}"/>
              </a:ext>
            </a:extLst>
          </p:cNvPr>
          <p:cNvSpPr/>
          <p:nvPr/>
        </p:nvSpPr>
        <p:spPr>
          <a:xfrm>
            <a:off x="5022187" y="4311983"/>
            <a:ext cx="1083490" cy="369330"/>
          </a:xfrm>
          <a:prstGeom prst="rect">
            <a:avLst/>
          </a:prstGeom>
          <a:solidFill>
            <a:srgbClr val="FFFF00"/>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457200">
              <a:lnSpc>
                <a:spcPct val="100000"/>
              </a:lnSpc>
              <a:spcBef>
                <a:spcPts val="0"/>
              </a:spcBef>
              <a:spcAft>
                <a:spcPts val="0"/>
              </a:spcAft>
              <a:buNone/>
              <a:tabLst/>
            </a:pPr>
            <a:r>
              <a:rPr lang="en-US" dirty="0">
                <a:latin typeface="Arial"/>
              </a:rPr>
              <a:t>OneDrive</a:t>
            </a:r>
          </a:p>
        </p:txBody>
      </p:sp>
      <p:sp>
        <p:nvSpPr>
          <p:cNvPr id="34" name="Rectangle 33">
            <a:extLst>
              <a:ext uri="{FF2B5EF4-FFF2-40B4-BE49-F238E27FC236}">
                <a16:creationId xmlns:a16="http://schemas.microsoft.com/office/drawing/2014/main" id="{FD4E8EB4-E4EA-69F7-AFF8-B49713D49B0A}"/>
              </a:ext>
            </a:extLst>
          </p:cNvPr>
          <p:cNvSpPr/>
          <p:nvPr/>
        </p:nvSpPr>
        <p:spPr>
          <a:xfrm>
            <a:off x="6833735" y="4987599"/>
            <a:ext cx="1622640" cy="646329"/>
          </a:xfrm>
          <a:prstGeom prst="rect">
            <a:avLst/>
          </a:prstGeom>
          <a:solidFill>
            <a:srgbClr val="FFFFFF"/>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dirty="0">
                <a:latin typeface="Arial"/>
              </a:rPr>
              <a:t>Google Cloud Platform</a:t>
            </a:r>
          </a:p>
        </p:txBody>
      </p:sp>
      <p:sp>
        <p:nvSpPr>
          <p:cNvPr id="35" name="Rectangle 34">
            <a:extLst>
              <a:ext uri="{FF2B5EF4-FFF2-40B4-BE49-F238E27FC236}">
                <a16:creationId xmlns:a16="http://schemas.microsoft.com/office/drawing/2014/main" id="{082BD492-ED7A-5870-B74C-BEF94ECBCC97}"/>
              </a:ext>
            </a:extLst>
          </p:cNvPr>
          <p:cNvSpPr/>
          <p:nvPr/>
        </p:nvSpPr>
        <p:spPr>
          <a:xfrm>
            <a:off x="5065319" y="4987601"/>
            <a:ext cx="997226" cy="646329"/>
          </a:xfrm>
          <a:prstGeom prst="rect">
            <a:avLst/>
          </a:prstGeom>
          <a:solidFill>
            <a:srgbClr val="FFFFFF"/>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algn="ctr"/>
            <a:r>
              <a:rPr lang="en-US" dirty="0">
                <a:latin typeface="Arial"/>
              </a:rPr>
              <a:t>Google Drive</a:t>
            </a:r>
          </a:p>
        </p:txBody>
      </p:sp>
    </p:spTree>
    <p:extLst>
      <p:ext uri="{BB962C8B-B14F-4D97-AF65-F5344CB8AC3E}">
        <p14:creationId xmlns:p14="http://schemas.microsoft.com/office/powerpoint/2010/main" val="115231246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itle 2"/>
          <p:cNvSpPr txBox="1">
            <a:spLocks noGrp="1"/>
          </p:cNvSpPr>
          <p:nvPr>
            <p:ph type="title"/>
          </p:nvPr>
        </p:nvSpPr>
        <p:spPr>
          <a:prstGeom prst="rect">
            <a:avLst/>
          </a:prstGeom>
        </p:spPr>
        <p:txBody>
          <a:bodyPr vert="horz" lIns="45719" tIns="45720" rIns="45719" bIns="45720" rtlCol="0" anchor="ctr">
            <a:normAutofit/>
          </a:bodyPr>
          <a:lstStyle/>
          <a:p>
            <a:r>
              <a:rPr lang="en-US" sz="4100" b="1" dirty="0">
                <a:solidFill>
                  <a:srgbClr val="7030A0"/>
                </a:solidFill>
              </a:rPr>
              <a:t>Northwestern Managed Collections</a:t>
            </a:r>
          </a:p>
        </p:txBody>
      </p:sp>
      <p:sp>
        <p:nvSpPr>
          <p:cNvPr id="223" name="Slide Number Placeholder 5"/>
          <p:cNvSpPr txBox="1">
            <a:spLocks noGrp="1"/>
          </p:cNvSpPr>
          <p:nvPr>
            <p:ph type="sldNum" sz="quarter" idx="2"/>
          </p:nvPr>
        </p:nvSpPr>
        <p:spPr>
          <a:xfrm>
            <a:off x="8797192" y="5701111"/>
            <a:ext cx="273656" cy="26425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sp>
        <p:nvSpPr>
          <p:cNvPr id="224" name="Text Placeholder 3"/>
          <p:cNvSpPr txBox="1"/>
          <p:nvPr/>
        </p:nvSpPr>
        <p:spPr>
          <a:xfrm>
            <a:off x="152400" y="2073244"/>
            <a:ext cx="8839200" cy="3496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t">
            <a:normAutofit/>
          </a:bodyPr>
          <a:lstStyle/>
          <a:p>
            <a:pPr defTabSz="475476">
              <a:defRPr sz="3120">
                <a:solidFill>
                  <a:srgbClr val="342F2E"/>
                </a:solidFill>
                <a:latin typeface="Arial"/>
                <a:ea typeface="Arial"/>
                <a:cs typeface="Arial"/>
                <a:sym typeface="Arial"/>
              </a:defRPr>
            </a:pPr>
            <a:endParaRPr lang="en-US" sz="3100" dirty="0">
              <a:ea typeface="+mj-lt"/>
              <a:cs typeface="+mj-lt"/>
            </a:endParaRPr>
          </a:p>
          <a:p>
            <a:pPr defTabSz="475476">
              <a:defRPr sz="3120">
                <a:solidFill>
                  <a:srgbClr val="342F2E"/>
                </a:solidFill>
                <a:latin typeface="Arial"/>
                <a:ea typeface="Arial"/>
                <a:cs typeface="Arial"/>
                <a:sym typeface="Arial"/>
              </a:defRPr>
            </a:pPr>
            <a:endParaRPr lang="en-US" sz="3100" dirty="0">
              <a:ea typeface="+mj-lt"/>
              <a:cs typeface="+mj-lt"/>
            </a:endParaRPr>
          </a:p>
          <a:p>
            <a:pPr defTabSz="475476">
              <a:defRPr sz="3120">
                <a:solidFill>
                  <a:srgbClr val="342F2E"/>
                </a:solidFill>
                <a:latin typeface="Arial"/>
                <a:ea typeface="Arial"/>
                <a:cs typeface="Arial"/>
                <a:sym typeface="Arial"/>
              </a:defRPr>
            </a:pPr>
            <a:endParaRPr lang="en-US" sz="3100" dirty="0">
              <a:ea typeface="+mj-lt"/>
              <a:cs typeface="+mj-lt"/>
            </a:endParaRPr>
          </a:p>
          <a:p>
            <a:pPr defTabSz="475476">
              <a:defRPr sz="3120">
                <a:solidFill>
                  <a:srgbClr val="342F2E"/>
                </a:solidFill>
                <a:latin typeface="Arial"/>
                <a:ea typeface="Arial"/>
                <a:cs typeface="Arial"/>
                <a:sym typeface="Arial"/>
              </a:defRPr>
            </a:pPr>
            <a:endParaRPr lang="en-US" sz="3100" dirty="0">
              <a:ea typeface="+mj-lt"/>
              <a:cs typeface="+mj-lt"/>
            </a:endParaRPr>
          </a:p>
        </p:txBody>
      </p:sp>
      <p:sp>
        <p:nvSpPr>
          <p:cNvPr id="5" name="Text Placeholder 4">
            <a:extLst>
              <a:ext uri="{FF2B5EF4-FFF2-40B4-BE49-F238E27FC236}">
                <a16:creationId xmlns:a16="http://schemas.microsoft.com/office/drawing/2014/main" id="{76434FF7-FEE9-4072-A631-D8FA84249241}"/>
              </a:ext>
            </a:extLst>
          </p:cNvPr>
          <p:cNvSpPr>
            <a:spLocks noGrp="1"/>
          </p:cNvSpPr>
          <p:nvPr>
            <p:ph type="body" sz="half" idx="1"/>
          </p:nvPr>
        </p:nvSpPr>
        <p:spPr/>
        <p:txBody>
          <a:bodyPr vert="horz" lIns="45719" tIns="45720" rIns="45719" bIns="45720" rtlCol="0" anchor="t">
            <a:normAutofit/>
          </a:bodyPr>
          <a:lstStyle/>
          <a:p>
            <a:endParaRPr lang="en-US"/>
          </a:p>
          <a:p>
            <a:endParaRPr lang="en-US" dirty="0"/>
          </a:p>
          <a:p>
            <a:endParaRPr lang="en-US" dirty="0"/>
          </a:p>
          <a:p>
            <a:endParaRPr lang="en-US" dirty="0"/>
          </a:p>
        </p:txBody>
      </p:sp>
      <p:graphicFrame>
        <p:nvGraphicFramePr>
          <p:cNvPr id="7" name="Table 6">
            <a:extLst>
              <a:ext uri="{FF2B5EF4-FFF2-40B4-BE49-F238E27FC236}">
                <a16:creationId xmlns:a16="http://schemas.microsoft.com/office/drawing/2014/main" id="{44259079-FABA-04AD-AA50-A2D529859ABA}"/>
              </a:ext>
            </a:extLst>
          </p:cNvPr>
          <p:cNvGraphicFramePr>
            <a:graphicFrameLocks noGrp="1"/>
          </p:cNvGraphicFramePr>
          <p:nvPr>
            <p:extLst>
              <p:ext uri="{D42A27DB-BD31-4B8C-83A1-F6EECF244321}">
                <p14:modId xmlns:p14="http://schemas.microsoft.com/office/powerpoint/2010/main" val="1003797440"/>
              </p:ext>
            </p:extLst>
          </p:nvPr>
        </p:nvGraphicFramePr>
        <p:xfrm>
          <a:off x="152400" y="1660525"/>
          <a:ext cx="8644791" cy="3015747"/>
        </p:xfrm>
        <a:graphic>
          <a:graphicData uri="http://schemas.openxmlformats.org/drawingml/2006/table">
            <a:tbl>
              <a:tblPr firstRow="1" bandRow="1">
                <a:tableStyleId>{5940675A-B579-460E-94D1-54222C63F5DA}</a:tableStyleId>
              </a:tblPr>
              <a:tblGrid>
                <a:gridCol w="3849789">
                  <a:extLst>
                    <a:ext uri="{9D8B030D-6E8A-4147-A177-3AD203B41FA5}">
                      <a16:colId xmlns:a16="http://schemas.microsoft.com/office/drawing/2014/main" val="2096822708"/>
                    </a:ext>
                  </a:extLst>
                </a:gridCol>
                <a:gridCol w="4795002">
                  <a:extLst>
                    <a:ext uri="{9D8B030D-6E8A-4147-A177-3AD203B41FA5}">
                      <a16:colId xmlns:a16="http://schemas.microsoft.com/office/drawing/2014/main" val="156483999"/>
                    </a:ext>
                  </a:extLst>
                </a:gridCol>
              </a:tblGrid>
              <a:tr h="430821">
                <a:tc>
                  <a:txBody>
                    <a:bodyPr/>
                    <a:lstStyle/>
                    <a:p>
                      <a:pPr marL="0" marR="0" indent="0" algn="ctr" rtl="0" eaLnBrk="1" fontAlgn="auto" latinLnBrk="0" hangingPunct="1">
                        <a:spcBef>
                          <a:spcPts val="0"/>
                        </a:spcBef>
                        <a:spcAft>
                          <a:spcPts val="0"/>
                        </a:spcAft>
                      </a:pPr>
                      <a:r>
                        <a:rPr lang="en-US" b="1" u="sng" dirty="0">
                          <a:effectLst/>
                        </a:rPr>
                        <a:t>Name</a:t>
                      </a:r>
                    </a:p>
                  </a:txBody>
                  <a:tcPr marL="0" marR="0" marT="0" marB="0" anchor="ctr">
                    <a:solidFill>
                      <a:schemeClr val="bg1">
                        <a:lumMod val="65000"/>
                      </a:schemeClr>
                    </a:solidFill>
                  </a:tcPr>
                </a:tc>
                <a:tc>
                  <a:txBody>
                    <a:bodyPr/>
                    <a:lstStyle/>
                    <a:p>
                      <a:pPr marL="0" marR="0" indent="0" algn="ctr" rtl="0" eaLnBrk="1" fontAlgn="auto" latinLnBrk="0" hangingPunct="1">
                        <a:spcBef>
                          <a:spcPts val="0"/>
                        </a:spcBef>
                        <a:spcAft>
                          <a:spcPts val="0"/>
                        </a:spcAft>
                      </a:pPr>
                      <a:r>
                        <a:rPr lang="en-US" b="1" u="sng" dirty="0">
                          <a:effectLst/>
                        </a:rPr>
                        <a:t>UUID</a:t>
                      </a:r>
                    </a:p>
                  </a:txBody>
                  <a:tcPr marL="0" marR="0" marT="0" marB="0" anchor="ctr">
                    <a:solidFill>
                      <a:schemeClr val="bg1">
                        <a:lumMod val="65000"/>
                      </a:schemeClr>
                    </a:solidFill>
                  </a:tcPr>
                </a:tc>
                <a:extLst>
                  <a:ext uri="{0D108BD9-81ED-4DB2-BD59-A6C34878D82A}">
                    <a16:rowId xmlns:a16="http://schemas.microsoft.com/office/drawing/2014/main" val="3856428830"/>
                  </a:ext>
                </a:extLst>
              </a:tr>
              <a:tr h="430821">
                <a:tc>
                  <a:txBody>
                    <a:bodyPr/>
                    <a:lstStyle/>
                    <a:p>
                      <a:pPr marL="0" marR="0" indent="0" algn="ctr" rtl="0" eaLnBrk="1" fontAlgn="auto" latinLnBrk="0" hangingPunct="1">
                        <a:spcBef>
                          <a:spcPts val="0"/>
                        </a:spcBef>
                        <a:spcAft>
                          <a:spcPts val="0"/>
                        </a:spcAft>
                      </a:pPr>
                      <a:r>
                        <a:rPr lang="en-US" sz="1600" b="1" spc="0" dirty="0">
                          <a:effectLst/>
                        </a:rPr>
                        <a:t>Northwestern Quest</a:t>
                      </a:r>
                      <a:endParaRPr lang="en-US" sz="1600" b="1" dirty="0">
                        <a:effectLst/>
                      </a:endParaRPr>
                    </a:p>
                  </a:txBody>
                  <a:tcPr marL="0" marR="0" marT="0" marB="0" anchor="ctr"/>
                </a:tc>
                <a:tc>
                  <a:txBody>
                    <a:bodyPr/>
                    <a:lstStyle/>
                    <a:p>
                      <a:pPr marL="0" marR="0" indent="0" algn="ctr" rtl="0" eaLnBrk="1" fontAlgn="auto" latinLnBrk="0" hangingPunct="1">
                        <a:spcBef>
                          <a:spcPts val="0"/>
                        </a:spcBef>
                        <a:spcAft>
                          <a:spcPts val="0"/>
                        </a:spcAft>
                      </a:pPr>
                      <a:r>
                        <a:rPr lang="en-US" sz="1600" b="1" dirty="0">
                          <a:effectLst/>
                        </a:rPr>
                        <a:t>d5990400-6d04-11e5-ba46-22000b92c6ec</a:t>
                      </a:r>
                    </a:p>
                  </a:txBody>
                  <a:tcPr marL="0" marR="0" marT="0" marB="0" anchor="ctr"/>
                </a:tc>
                <a:extLst>
                  <a:ext uri="{0D108BD9-81ED-4DB2-BD59-A6C34878D82A}">
                    <a16:rowId xmlns:a16="http://schemas.microsoft.com/office/drawing/2014/main" val="2387814518"/>
                  </a:ext>
                </a:extLst>
              </a:tr>
              <a:tr h="430821">
                <a:tc>
                  <a:txBody>
                    <a:bodyPr/>
                    <a:lstStyle/>
                    <a:p>
                      <a:pPr marL="0" marR="0" indent="0" algn="ctr" rtl="0" eaLnBrk="1" fontAlgn="auto" latinLnBrk="0" hangingPunct="1">
                        <a:spcBef>
                          <a:spcPts val="0"/>
                        </a:spcBef>
                        <a:spcAft>
                          <a:spcPts val="0"/>
                        </a:spcAft>
                      </a:pPr>
                      <a:r>
                        <a:rPr lang="en-US" sz="1600" b="1" spc="0" dirty="0">
                          <a:effectLst/>
                        </a:rPr>
                        <a:t>Northwestern Quest RDSS</a:t>
                      </a:r>
                      <a:endParaRPr lang="en-US" sz="1600" b="1" dirty="0">
                        <a:effectLst/>
                      </a:endParaRPr>
                    </a:p>
                  </a:txBody>
                  <a:tcPr marL="0" marR="0" marT="0" marB="0" anchor="ctr"/>
                </a:tc>
                <a:tc>
                  <a:txBody>
                    <a:bodyPr/>
                    <a:lstStyle/>
                    <a:p>
                      <a:pPr marL="0" marR="0" indent="0" algn="ctr" rtl="0" eaLnBrk="1" fontAlgn="auto" latinLnBrk="0" hangingPunct="1">
                        <a:spcBef>
                          <a:spcPts val="0"/>
                        </a:spcBef>
                        <a:spcAft>
                          <a:spcPts val="0"/>
                        </a:spcAft>
                      </a:pPr>
                      <a:r>
                        <a:rPr lang="en-US" sz="1600" b="1" dirty="0">
                          <a:effectLst/>
                        </a:rPr>
                        <a:t>8f796c9e-f5c8-11e5-9842-22000b9da45e</a:t>
                      </a:r>
                    </a:p>
                  </a:txBody>
                  <a:tcPr marL="0" marR="0" marT="0" marB="0" anchor="ctr"/>
                </a:tc>
                <a:extLst>
                  <a:ext uri="{0D108BD9-81ED-4DB2-BD59-A6C34878D82A}">
                    <a16:rowId xmlns:a16="http://schemas.microsoft.com/office/drawing/2014/main" val="324647414"/>
                  </a:ext>
                </a:extLst>
              </a:tr>
              <a:tr h="430821">
                <a:tc>
                  <a:txBody>
                    <a:bodyPr/>
                    <a:lstStyle/>
                    <a:p>
                      <a:pPr marL="0" marR="0" indent="0" algn="ctr" rtl="0" eaLnBrk="1" fontAlgn="auto" latinLnBrk="0" hangingPunct="1">
                        <a:spcBef>
                          <a:spcPts val="0"/>
                        </a:spcBef>
                        <a:spcAft>
                          <a:spcPts val="0"/>
                        </a:spcAft>
                      </a:pPr>
                      <a:r>
                        <a:rPr lang="en-US" sz="1600" b="1" spc="0" dirty="0">
                          <a:effectLst/>
                        </a:rPr>
                        <a:t>Northwestern AWS us-east-1 N. Virginia</a:t>
                      </a:r>
                      <a:endParaRPr lang="en-US" sz="1600" b="1" dirty="0">
                        <a:effectLst/>
                      </a:endParaRPr>
                    </a:p>
                  </a:txBody>
                  <a:tcPr marL="0" marR="0" marT="0" marB="0" anchor="ctr">
                    <a:solidFill>
                      <a:schemeClr val="accent4">
                        <a:lumMod val="20000"/>
                        <a:lumOff val="80000"/>
                      </a:schemeClr>
                    </a:solidFill>
                  </a:tcPr>
                </a:tc>
                <a:tc>
                  <a:txBody>
                    <a:bodyPr/>
                    <a:lstStyle/>
                    <a:p>
                      <a:pPr marL="0" marR="0" indent="0" algn="ctr" rtl="0" eaLnBrk="1" fontAlgn="auto" latinLnBrk="0" hangingPunct="1">
                        <a:spcBef>
                          <a:spcPts val="0"/>
                        </a:spcBef>
                        <a:spcAft>
                          <a:spcPts val="0"/>
                        </a:spcAft>
                      </a:pPr>
                      <a:r>
                        <a:rPr lang="en-US" sz="1600" b="1" dirty="0">
                          <a:effectLst/>
                        </a:rPr>
                        <a:t>bf0474ea-df2f-45f6-82e3-41d062d84ce7</a:t>
                      </a:r>
                    </a:p>
                  </a:txBody>
                  <a:tcPr marL="0" marR="0" marT="0" marB="0" anchor="ctr">
                    <a:solidFill>
                      <a:schemeClr val="accent4">
                        <a:lumMod val="20000"/>
                        <a:lumOff val="80000"/>
                      </a:schemeClr>
                    </a:solidFill>
                  </a:tcPr>
                </a:tc>
                <a:extLst>
                  <a:ext uri="{0D108BD9-81ED-4DB2-BD59-A6C34878D82A}">
                    <a16:rowId xmlns:a16="http://schemas.microsoft.com/office/drawing/2014/main" val="1110158234"/>
                  </a:ext>
                </a:extLst>
              </a:tr>
              <a:tr h="430821">
                <a:tc>
                  <a:txBody>
                    <a:bodyPr/>
                    <a:lstStyle/>
                    <a:p>
                      <a:pPr marL="0" marR="0" indent="0" algn="ctr" rtl="0" eaLnBrk="1" fontAlgn="auto" latinLnBrk="0" hangingPunct="1">
                        <a:spcBef>
                          <a:spcPts val="0"/>
                        </a:spcBef>
                        <a:spcAft>
                          <a:spcPts val="0"/>
                        </a:spcAft>
                      </a:pPr>
                      <a:r>
                        <a:rPr lang="en-US" sz="1600" b="1" spc="0" dirty="0">
                          <a:effectLst/>
                        </a:rPr>
                        <a:t>Northwestern AWS us-east-2 Ohio</a:t>
                      </a:r>
                      <a:endParaRPr lang="en-US" sz="1600" b="1" dirty="0">
                        <a:effectLst/>
                      </a:endParaRPr>
                    </a:p>
                  </a:txBody>
                  <a:tcPr marL="0" marR="0" marT="0" marB="0" anchor="ctr">
                    <a:solidFill>
                      <a:schemeClr val="accent4">
                        <a:lumMod val="20000"/>
                        <a:lumOff val="80000"/>
                      </a:schemeClr>
                    </a:solidFill>
                  </a:tcPr>
                </a:tc>
                <a:tc>
                  <a:txBody>
                    <a:bodyPr/>
                    <a:lstStyle/>
                    <a:p>
                      <a:pPr marL="0" marR="0" indent="0" algn="ctr" rtl="0" eaLnBrk="1" fontAlgn="auto" latinLnBrk="0" hangingPunct="1">
                        <a:spcBef>
                          <a:spcPts val="0"/>
                        </a:spcBef>
                        <a:spcAft>
                          <a:spcPts val="0"/>
                        </a:spcAft>
                      </a:pPr>
                      <a:r>
                        <a:rPr lang="en-US" sz="1600" b="1" dirty="0">
                          <a:effectLst/>
                        </a:rPr>
                        <a:t>a14148f0-23dc-488f-affd-bd981f919b10</a:t>
                      </a:r>
                    </a:p>
                  </a:txBody>
                  <a:tcPr marL="0" marR="0" marT="0" marB="0" anchor="ctr">
                    <a:solidFill>
                      <a:schemeClr val="accent4">
                        <a:lumMod val="20000"/>
                        <a:lumOff val="80000"/>
                      </a:schemeClr>
                    </a:solidFill>
                  </a:tcPr>
                </a:tc>
                <a:extLst>
                  <a:ext uri="{0D108BD9-81ED-4DB2-BD59-A6C34878D82A}">
                    <a16:rowId xmlns:a16="http://schemas.microsoft.com/office/drawing/2014/main" val="3578567145"/>
                  </a:ext>
                </a:extLst>
              </a:tr>
              <a:tr h="430821">
                <a:tc>
                  <a:txBody>
                    <a:bodyPr/>
                    <a:lstStyle/>
                    <a:p>
                      <a:pPr marL="0" marR="0" indent="0" algn="ctr" rtl="0" latinLnBrk="0">
                        <a:spcBef>
                          <a:spcPts val="0"/>
                        </a:spcBef>
                        <a:spcAft>
                          <a:spcPts val="0"/>
                        </a:spcAft>
                      </a:pPr>
                      <a:r>
                        <a:rPr lang="en-US" sz="1600" b="1" spc="0" dirty="0">
                          <a:effectLst/>
                        </a:rPr>
                        <a:t>Northwestern AWS us-west-2 Oregon</a:t>
                      </a:r>
                      <a:endParaRPr lang="en-US" sz="1600" b="1" dirty="0">
                        <a:effectLst/>
                      </a:endParaRPr>
                    </a:p>
                  </a:txBody>
                  <a:tcPr marL="0" marR="0" marT="0" marB="0" anchor="ctr">
                    <a:solidFill>
                      <a:schemeClr val="accent4">
                        <a:lumMod val="20000"/>
                        <a:lumOff val="80000"/>
                      </a:schemeClr>
                    </a:solidFill>
                  </a:tcPr>
                </a:tc>
                <a:tc>
                  <a:txBody>
                    <a:bodyPr/>
                    <a:lstStyle/>
                    <a:p>
                      <a:pPr marL="0" marR="0" indent="0" algn="ctr" rtl="0" latinLnBrk="0">
                        <a:spcBef>
                          <a:spcPts val="0"/>
                        </a:spcBef>
                        <a:spcAft>
                          <a:spcPts val="0"/>
                        </a:spcAft>
                      </a:pPr>
                      <a:r>
                        <a:rPr lang="en-US" sz="1600" b="1" dirty="0">
                          <a:effectLst/>
                        </a:rPr>
                        <a:t>880cd765-5d14-43f6-97a6-2dbb355f3560</a:t>
                      </a:r>
                    </a:p>
                  </a:txBody>
                  <a:tcPr marL="0" marR="0" marT="0" marB="0" anchor="ctr">
                    <a:solidFill>
                      <a:schemeClr val="accent4">
                        <a:lumMod val="20000"/>
                        <a:lumOff val="80000"/>
                      </a:schemeClr>
                    </a:solidFill>
                  </a:tcPr>
                </a:tc>
                <a:extLst>
                  <a:ext uri="{0D108BD9-81ED-4DB2-BD59-A6C34878D82A}">
                    <a16:rowId xmlns:a16="http://schemas.microsoft.com/office/drawing/2014/main" val="1759496558"/>
                  </a:ext>
                </a:extLst>
              </a:tr>
              <a:tr h="430821">
                <a:tc>
                  <a:txBody>
                    <a:bodyPr/>
                    <a:lstStyle/>
                    <a:p>
                      <a:pPr marL="0" marR="0" indent="0" algn="ctr" rtl="0" eaLnBrk="1" fontAlgn="auto" latinLnBrk="0" hangingPunct="1">
                        <a:spcBef>
                          <a:spcPts val="0"/>
                        </a:spcBef>
                        <a:spcAft>
                          <a:spcPts val="0"/>
                        </a:spcAft>
                      </a:pPr>
                      <a:r>
                        <a:rPr lang="en-US" sz="1600" b="1" spc="0" dirty="0">
                          <a:effectLst/>
                        </a:rPr>
                        <a:t>Northwestern OneDrive Pilot*</a:t>
                      </a:r>
                      <a:endParaRPr lang="en-US" sz="1600" b="1" dirty="0">
                        <a:effectLst/>
                      </a:endParaRPr>
                    </a:p>
                  </a:txBody>
                  <a:tcPr marL="0" marR="0" marT="0" marB="0" anchor="ctr"/>
                </a:tc>
                <a:tc>
                  <a:txBody>
                    <a:bodyPr/>
                    <a:lstStyle/>
                    <a:p>
                      <a:pPr marL="0" marR="0" indent="0" algn="ctr" rtl="0" eaLnBrk="1" fontAlgn="auto" latinLnBrk="0" hangingPunct="1">
                        <a:spcBef>
                          <a:spcPts val="0"/>
                        </a:spcBef>
                        <a:spcAft>
                          <a:spcPts val="0"/>
                        </a:spcAft>
                      </a:pPr>
                      <a:r>
                        <a:rPr lang="en-US" sz="1600" b="1" dirty="0">
                          <a:effectLst/>
                        </a:rPr>
                        <a:t>930c2fcb-416e-4540-a757-496f86acbe70</a:t>
                      </a:r>
                    </a:p>
                  </a:txBody>
                  <a:tcPr marL="0" marR="0" marT="0" marB="0" anchor="ctr"/>
                </a:tc>
                <a:extLst>
                  <a:ext uri="{0D108BD9-81ED-4DB2-BD59-A6C34878D82A}">
                    <a16:rowId xmlns:a16="http://schemas.microsoft.com/office/drawing/2014/main" val="146788903"/>
                  </a:ext>
                </a:extLst>
              </a:tr>
            </a:tbl>
          </a:graphicData>
        </a:graphic>
      </p:graphicFrame>
      <p:sp>
        <p:nvSpPr>
          <p:cNvPr id="2" name="TextBox 1">
            <a:extLst>
              <a:ext uri="{FF2B5EF4-FFF2-40B4-BE49-F238E27FC236}">
                <a16:creationId xmlns:a16="http://schemas.microsoft.com/office/drawing/2014/main" id="{3A5B7EA2-F91F-6CED-41C3-29C56AECF784}"/>
              </a:ext>
            </a:extLst>
          </p:cNvPr>
          <p:cNvSpPr txBox="1"/>
          <p:nvPr/>
        </p:nvSpPr>
        <p:spPr>
          <a:xfrm>
            <a:off x="152400" y="4676274"/>
            <a:ext cx="8644792" cy="369332"/>
          </a:xfrm>
          <a:prstGeom prst="rect">
            <a:avLst/>
          </a:prstGeom>
          <a:noFill/>
        </p:spPr>
        <p:txBody>
          <a:bodyPr wrap="square" rtlCol="0">
            <a:spAutoFit/>
          </a:bodyPr>
          <a:lstStyle/>
          <a:p>
            <a:r>
              <a:rPr lang="en-US" i="1" dirty="0"/>
              <a:t>*Provides access to both OneDrive and SharePoint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8115E-ABA4-0FDD-0390-2039FB5D6D12}"/>
              </a:ext>
            </a:extLst>
          </p:cNvPr>
          <p:cNvSpPr>
            <a:spLocks noGrp="1"/>
          </p:cNvSpPr>
          <p:nvPr>
            <p:ph type="title"/>
          </p:nvPr>
        </p:nvSpPr>
        <p:spPr/>
        <p:txBody>
          <a:bodyPr>
            <a:normAutofit/>
          </a:bodyPr>
          <a:lstStyle/>
          <a:p>
            <a:pPr algn="ctr"/>
            <a:r>
              <a:rPr lang="en-US" b="1" dirty="0"/>
              <a:t>Globus and RDSS</a:t>
            </a:r>
          </a:p>
        </p:txBody>
      </p:sp>
      <p:sp>
        <p:nvSpPr>
          <p:cNvPr id="3" name="Text Placeholder 2">
            <a:extLst>
              <a:ext uri="{FF2B5EF4-FFF2-40B4-BE49-F238E27FC236}">
                <a16:creationId xmlns:a16="http://schemas.microsoft.com/office/drawing/2014/main" id="{5DEE7C4D-415C-E344-5FEA-317D11D309FF}"/>
              </a:ext>
            </a:extLst>
          </p:cNvPr>
          <p:cNvSpPr>
            <a:spLocks noGrp="1"/>
          </p:cNvSpPr>
          <p:nvPr>
            <p:ph type="body" sz="half" idx="1"/>
          </p:nvPr>
        </p:nvSpPr>
        <p:spPr>
          <a:xfrm>
            <a:off x="152400" y="1347537"/>
            <a:ext cx="8839200" cy="4800600"/>
          </a:xfrm>
        </p:spPr>
        <p:txBody>
          <a:bodyPr>
            <a:normAutofit fontScale="77500" lnSpcReduction="20000"/>
          </a:bodyPr>
          <a:lstStyle/>
          <a:p>
            <a:pPr marL="571500" indent="-571500">
              <a:buClr>
                <a:schemeClr val="accent4"/>
              </a:buClr>
              <a:buFont typeface="Wingdings" panose="05000000000000000000" pitchFamily="2" charset="2"/>
              <a:buChar char="§"/>
            </a:pPr>
            <a:r>
              <a:rPr lang="en-US" sz="3400" dirty="0"/>
              <a:t>Globus access to RDSS must be requested so that NU IT can configure your Globus access to specific RDSS share paths.</a:t>
            </a:r>
          </a:p>
          <a:p>
            <a:pPr>
              <a:buClr>
                <a:schemeClr val="accent4"/>
              </a:buClr>
            </a:pPr>
            <a:endParaRPr lang="en-US" sz="3400" dirty="0"/>
          </a:p>
          <a:p>
            <a:pPr marL="571500" indent="-571500">
              <a:buClr>
                <a:schemeClr val="accent4"/>
              </a:buClr>
              <a:buFont typeface="Wingdings" panose="05000000000000000000" pitchFamily="2" charset="2"/>
              <a:buChar char="§"/>
            </a:pPr>
            <a:r>
              <a:rPr lang="en-US" sz="3400" dirty="0"/>
              <a:t>To submit a request for access, please submit the Request </a:t>
            </a:r>
            <a:r>
              <a:rPr lang="en-US" sz="3400" dirty="0">
                <a:hlinkClick r:id="rId2"/>
              </a:rPr>
              <a:t>Access to RDSS via Globus Form</a:t>
            </a:r>
            <a:r>
              <a:rPr lang="en-US" sz="3400" dirty="0"/>
              <a:t> found in the NU IT Service Catalog. In the form you will need to include the following information:</a:t>
            </a:r>
          </a:p>
          <a:p>
            <a:pPr marL="571500" indent="-571500">
              <a:buClr>
                <a:schemeClr val="accent4"/>
              </a:buClr>
              <a:buFont typeface="Wingdings" panose="05000000000000000000" pitchFamily="2" charset="2"/>
              <a:buChar char="§"/>
            </a:pPr>
            <a:endParaRPr lang="en-US" sz="3400" dirty="0"/>
          </a:p>
          <a:p>
            <a:pPr marL="1436914" lvl="1" indent="-571500">
              <a:buFont typeface="Arial" panose="020B0604020202020204" pitchFamily="34" charset="0"/>
              <a:buChar char="•"/>
            </a:pPr>
            <a:r>
              <a:rPr lang="en-US" sz="3400" dirty="0"/>
              <a:t>NetID</a:t>
            </a:r>
          </a:p>
          <a:p>
            <a:pPr marL="1436914" lvl="1" indent="-571500">
              <a:buFont typeface="Arial" panose="020B0604020202020204" pitchFamily="34" charset="0"/>
              <a:buChar char="•"/>
            </a:pPr>
            <a:r>
              <a:rPr lang="en-US" sz="3400" dirty="0"/>
              <a:t>Full share path:</a:t>
            </a:r>
          </a:p>
          <a:p>
            <a:pPr marL="1866900" lvl="2" indent="-571500">
              <a:buFont typeface="Courier New" panose="02070309020205020404" pitchFamily="49" charset="0"/>
              <a:buChar char="o"/>
            </a:pPr>
            <a:r>
              <a:rPr lang="en-US" sz="3400" dirty="0">
                <a:solidFill>
                  <a:schemeClr val="tx1"/>
                </a:solidFill>
              </a:rPr>
              <a:t>//resfiles.northwestern.edu/SHARENAME/</a:t>
            </a:r>
          </a:p>
          <a:p>
            <a:pPr marL="1866900" lvl="2" indent="-571500">
              <a:buFont typeface="Courier New" panose="02070309020205020404" pitchFamily="49" charset="0"/>
              <a:buChar char="o"/>
            </a:pPr>
            <a:r>
              <a:rPr lang="en-US" sz="3400" dirty="0">
                <a:solidFill>
                  <a:schemeClr val="tx1"/>
                </a:solidFill>
              </a:rPr>
              <a:t>//fsmresfiles.fsm.northwestern.edu/</a:t>
            </a:r>
            <a:r>
              <a:rPr lang="en-US" sz="3400" dirty="0" err="1">
                <a:solidFill>
                  <a:schemeClr val="tx1"/>
                </a:solidFill>
              </a:rPr>
              <a:t>fsmresfiles</a:t>
            </a:r>
            <a:r>
              <a:rPr lang="en-US" sz="3400" dirty="0">
                <a:solidFill>
                  <a:schemeClr val="tx1"/>
                </a:solidFill>
              </a:rPr>
              <a:t>/DEPARTMENT/LAB/</a:t>
            </a:r>
          </a:p>
          <a:p>
            <a:endParaRPr lang="en-US" dirty="0"/>
          </a:p>
        </p:txBody>
      </p:sp>
      <p:sp>
        <p:nvSpPr>
          <p:cNvPr id="5" name="Slide Number Placeholder 4">
            <a:extLst>
              <a:ext uri="{FF2B5EF4-FFF2-40B4-BE49-F238E27FC236}">
                <a16:creationId xmlns:a16="http://schemas.microsoft.com/office/drawing/2014/main" id="{CBD66269-7A6A-F61A-72C3-3A9D939A0ABA}"/>
              </a:ext>
            </a:extLst>
          </p:cNvPr>
          <p:cNvSpPr>
            <a:spLocks noGrp="1"/>
          </p:cNvSpPr>
          <p:nvPr>
            <p:ph type="sldNum" sz="quarter" idx="2"/>
          </p:nvPr>
        </p:nvSpPr>
        <p:spPr/>
        <p:txBody>
          <a:bodyPr/>
          <a:lstStyle/>
          <a:p>
            <a:fld id="{86CB4B4D-7CA3-9044-876B-883B54F8677D}" type="slidenum">
              <a:rPr lang="en-US" smtClean="0"/>
              <a:t>12</a:t>
            </a:fld>
            <a:endParaRPr lang="en-US"/>
          </a:p>
        </p:txBody>
      </p:sp>
    </p:spTree>
    <p:extLst>
      <p:ext uri="{BB962C8B-B14F-4D97-AF65-F5344CB8AC3E}">
        <p14:creationId xmlns:p14="http://schemas.microsoft.com/office/powerpoint/2010/main" val="279085088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43AE4-E043-84AD-5C9A-FBEBD47E0C98}"/>
              </a:ext>
            </a:extLst>
          </p:cNvPr>
          <p:cNvSpPr>
            <a:spLocks noGrp="1"/>
          </p:cNvSpPr>
          <p:nvPr>
            <p:ph type="title"/>
          </p:nvPr>
        </p:nvSpPr>
        <p:spPr>
          <a:xfrm>
            <a:off x="457200" y="274638"/>
            <a:ext cx="8229600" cy="1143000"/>
          </a:xfrm>
        </p:spPr>
        <p:txBody>
          <a:bodyPr anchor="ctr">
            <a:normAutofit/>
          </a:bodyPr>
          <a:lstStyle/>
          <a:p>
            <a:r>
              <a:rPr lang="en-US" b="1" dirty="0">
                <a:solidFill>
                  <a:srgbClr val="7030A0"/>
                </a:solidFill>
              </a:rPr>
              <a:t>Getting started with Globus</a:t>
            </a:r>
          </a:p>
        </p:txBody>
      </p:sp>
      <p:sp>
        <p:nvSpPr>
          <p:cNvPr id="4" name="Slide Number Placeholder 3">
            <a:extLst>
              <a:ext uri="{FF2B5EF4-FFF2-40B4-BE49-F238E27FC236}">
                <a16:creationId xmlns:a16="http://schemas.microsoft.com/office/drawing/2014/main" id="{11C399F1-13E7-6D9C-CFC5-C4574E93D74C}"/>
              </a:ext>
            </a:extLst>
          </p:cNvPr>
          <p:cNvSpPr>
            <a:spLocks noGrp="1"/>
          </p:cNvSpPr>
          <p:nvPr>
            <p:ph type="sldNum" sz="quarter" idx="12"/>
          </p:nvPr>
        </p:nvSpPr>
        <p:spPr>
          <a:xfrm>
            <a:off x="6553200" y="6356350"/>
            <a:ext cx="2133600" cy="365125"/>
          </a:xfrm>
        </p:spPr>
        <p:txBody>
          <a:bodyPr anchor="b">
            <a:normAutofit/>
          </a:bodyPr>
          <a:lstStyle/>
          <a:p>
            <a:pPr>
              <a:spcAft>
                <a:spcPts val="600"/>
              </a:spcAft>
            </a:pPr>
            <a:fld id="{86CB4B4D-7CA3-9044-876B-883B54F8677D}" type="slidenum">
              <a:rPr lang="en-US" smtClean="0"/>
              <a:pPr>
                <a:spcAft>
                  <a:spcPts val="600"/>
                </a:spcAft>
              </a:pPr>
              <a:t>13</a:t>
            </a:fld>
            <a:endParaRPr lang="en-US"/>
          </a:p>
        </p:txBody>
      </p:sp>
      <p:graphicFrame>
        <p:nvGraphicFramePr>
          <p:cNvPr id="6" name="Text Placeholder 2">
            <a:extLst>
              <a:ext uri="{FF2B5EF4-FFF2-40B4-BE49-F238E27FC236}">
                <a16:creationId xmlns:a16="http://schemas.microsoft.com/office/drawing/2014/main" id="{8A6B8C12-D252-6DED-279E-959AB227A2BD}"/>
              </a:ext>
            </a:extLst>
          </p:cNvPr>
          <p:cNvGraphicFramePr>
            <a:graphicFrameLocks noGrp="1"/>
          </p:cNvGraphicFramePr>
          <p:nvPr>
            <p:ph idx="1"/>
            <p:extLst>
              <p:ext uri="{D42A27DB-BD31-4B8C-83A1-F6EECF244321}">
                <p14:modId xmlns:p14="http://schemas.microsoft.com/office/powerpoint/2010/main" val="422069929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3721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9CBC5-2BDB-4E13-327E-F87E88E525C8}"/>
              </a:ext>
            </a:extLst>
          </p:cNvPr>
          <p:cNvSpPr>
            <a:spLocks noGrp="1"/>
          </p:cNvSpPr>
          <p:nvPr>
            <p:ph type="title"/>
          </p:nvPr>
        </p:nvSpPr>
        <p:spPr/>
        <p:txBody>
          <a:bodyPr/>
          <a:lstStyle/>
          <a:p>
            <a:r>
              <a:rPr lang="en-US" b="1" dirty="0">
                <a:solidFill>
                  <a:srgbClr val="7030A0"/>
                </a:solidFill>
              </a:rPr>
              <a:t>Use Case #1</a:t>
            </a:r>
          </a:p>
        </p:txBody>
      </p:sp>
      <p:sp>
        <p:nvSpPr>
          <p:cNvPr id="3" name="Content Placeholder 2">
            <a:extLst>
              <a:ext uri="{FF2B5EF4-FFF2-40B4-BE49-F238E27FC236}">
                <a16:creationId xmlns:a16="http://schemas.microsoft.com/office/drawing/2014/main" id="{210ED79F-E221-4D90-C9AA-7990566B0A93}"/>
              </a:ext>
            </a:extLst>
          </p:cNvPr>
          <p:cNvSpPr>
            <a:spLocks noGrp="1"/>
          </p:cNvSpPr>
          <p:nvPr>
            <p:ph idx="1"/>
          </p:nvPr>
        </p:nvSpPr>
        <p:spPr/>
        <p:txBody>
          <a:bodyPr/>
          <a:lstStyle/>
          <a:p>
            <a:pPr>
              <a:buClr>
                <a:srgbClr val="7030A0"/>
              </a:buClr>
              <a:buFont typeface="Wingdings" panose="05000000000000000000" pitchFamily="2" charset="2"/>
              <a:buChar char="§"/>
            </a:pPr>
            <a:r>
              <a:rPr lang="en-US" b="1" dirty="0"/>
              <a:t>Scenario</a:t>
            </a:r>
            <a:r>
              <a:rPr lang="en-US" dirty="0"/>
              <a:t>: Brian Roland has to upload files from his local machine to Quest HPC to perform analysis.</a:t>
            </a:r>
          </a:p>
          <a:p>
            <a:pPr lvl="1">
              <a:buClr>
                <a:srgbClr val="7030A0"/>
              </a:buClr>
              <a:buFont typeface="Wingdings" panose="05000000000000000000" pitchFamily="2" charset="2"/>
              <a:buChar char="§"/>
            </a:pPr>
            <a:r>
              <a:rPr lang="en-US" dirty="0"/>
              <a:t>Step 1: Install and configure Globus Connect Personal</a:t>
            </a:r>
          </a:p>
          <a:p>
            <a:pPr lvl="1">
              <a:buClr>
                <a:srgbClr val="7030A0"/>
              </a:buClr>
              <a:buFont typeface="Wingdings" panose="05000000000000000000" pitchFamily="2" charset="2"/>
              <a:buChar char="§"/>
            </a:pPr>
            <a:r>
              <a:rPr lang="en-US" dirty="0"/>
              <a:t>Step 2: Identify the directory he needs to transfer and submit a Globus transfer task</a:t>
            </a:r>
          </a:p>
        </p:txBody>
      </p:sp>
      <p:sp>
        <p:nvSpPr>
          <p:cNvPr id="4" name="Slide Number Placeholder 3">
            <a:extLst>
              <a:ext uri="{FF2B5EF4-FFF2-40B4-BE49-F238E27FC236}">
                <a16:creationId xmlns:a16="http://schemas.microsoft.com/office/drawing/2014/main" id="{1EF5535B-0F03-4F3B-76B2-EE0612801E6D}"/>
              </a:ext>
            </a:extLst>
          </p:cNvPr>
          <p:cNvSpPr>
            <a:spLocks noGrp="1"/>
          </p:cNvSpPr>
          <p:nvPr>
            <p:ph type="sldNum" sz="quarter" idx="12"/>
          </p:nvPr>
        </p:nvSpPr>
        <p:spPr/>
        <p:txBody>
          <a:bodyPr/>
          <a:lstStyle/>
          <a:p>
            <a:fld id="{106E12CD-FCB1-464E-A775-0B83FDDACE03}" type="slidenum">
              <a:rPr lang="en-US" smtClean="0"/>
              <a:pPr/>
              <a:t>14</a:t>
            </a:fld>
            <a:endParaRPr lang="en-US"/>
          </a:p>
        </p:txBody>
      </p:sp>
    </p:spTree>
    <p:extLst>
      <p:ext uri="{BB962C8B-B14F-4D97-AF65-F5344CB8AC3E}">
        <p14:creationId xmlns:p14="http://schemas.microsoft.com/office/powerpoint/2010/main" val="592827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2B04C6-F253-9AB5-E7E7-8A1C5ED2154E}"/>
              </a:ext>
            </a:extLst>
          </p:cNvPr>
          <p:cNvSpPr>
            <a:spLocks noGrp="1"/>
          </p:cNvSpPr>
          <p:nvPr>
            <p:ph type="title"/>
          </p:nvPr>
        </p:nvSpPr>
        <p:spPr>
          <a:xfrm>
            <a:off x="457200" y="274638"/>
            <a:ext cx="8229600" cy="1143000"/>
          </a:xfrm>
        </p:spPr>
        <p:txBody>
          <a:bodyPr anchor="ctr">
            <a:normAutofit/>
          </a:bodyPr>
          <a:lstStyle/>
          <a:p>
            <a:r>
              <a:rPr lang="en-US" b="1" dirty="0">
                <a:solidFill>
                  <a:srgbClr val="7030A0"/>
                </a:solidFill>
              </a:rPr>
              <a:t>Globus Connect Personal</a:t>
            </a:r>
            <a:endParaRPr lang="en-US" dirty="0">
              <a:solidFill>
                <a:srgbClr val="7030A0"/>
              </a:solidFill>
            </a:endParaRPr>
          </a:p>
        </p:txBody>
      </p:sp>
      <p:sp>
        <p:nvSpPr>
          <p:cNvPr id="4" name="Slide Number Placeholder 3">
            <a:extLst>
              <a:ext uri="{FF2B5EF4-FFF2-40B4-BE49-F238E27FC236}">
                <a16:creationId xmlns:a16="http://schemas.microsoft.com/office/drawing/2014/main" id="{E807387A-3D60-869E-E8A1-4AA9C3A12216}"/>
              </a:ext>
            </a:extLst>
          </p:cNvPr>
          <p:cNvSpPr>
            <a:spLocks noGrp="1"/>
          </p:cNvSpPr>
          <p:nvPr>
            <p:ph type="sldNum" sz="quarter" idx="12"/>
          </p:nvPr>
        </p:nvSpPr>
        <p:spPr>
          <a:xfrm>
            <a:off x="6553200" y="6356350"/>
            <a:ext cx="2133600" cy="365125"/>
          </a:xfrm>
        </p:spPr>
        <p:txBody>
          <a:bodyPr anchor="b">
            <a:normAutofit/>
          </a:bodyPr>
          <a:lstStyle/>
          <a:p>
            <a:pPr>
              <a:spcAft>
                <a:spcPts val="600"/>
              </a:spcAft>
            </a:pPr>
            <a:fld id="{106E12CD-FCB1-464E-A775-0B83FDDACE03}" type="slidenum">
              <a:rPr lang="en-US" smtClean="0"/>
              <a:pPr>
                <a:spcAft>
                  <a:spcPts val="600"/>
                </a:spcAft>
              </a:pPr>
              <a:t>15</a:t>
            </a:fld>
            <a:endParaRPr lang="en-US"/>
          </a:p>
        </p:txBody>
      </p:sp>
      <p:graphicFrame>
        <p:nvGraphicFramePr>
          <p:cNvPr id="8" name="Content Placeholder 5">
            <a:extLst>
              <a:ext uri="{FF2B5EF4-FFF2-40B4-BE49-F238E27FC236}">
                <a16:creationId xmlns:a16="http://schemas.microsoft.com/office/drawing/2014/main" id="{82D5483D-68AF-B64E-7A61-E342963D5A37}"/>
              </a:ext>
            </a:extLst>
          </p:cNvPr>
          <p:cNvGraphicFramePr>
            <a:graphicFrameLocks noGrp="1"/>
          </p:cNvGraphicFramePr>
          <p:nvPr>
            <p:ph idx="1"/>
            <p:extLst>
              <p:ext uri="{D42A27DB-BD31-4B8C-83A1-F6EECF244321}">
                <p14:modId xmlns:p14="http://schemas.microsoft.com/office/powerpoint/2010/main" val="678555056"/>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9395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7EED8-0FF6-66EE-9DEA-BD2E74BC63DE}"/>
              </a:ext>
            </a:extLst>
          </p:cNvPr>
          <p:cNvSpPr>
            <a:spLocks noGrp="1"/>
          </p:cNvSpPr>
          <p:nvPr>
            <p:ph type="title"/>
          </p:nvPr>
        </p:nvSpPr>
        <p:spPr>
          <a:xfrm>
            <a:off x="457200" y="273050"/>
            <a:ext cx="8229600" cy="881982"/>
          </a:xfrm>
        </p:spPr>
        <p:txBody>
          <a:bodyPr>
            <a:normAutofit/>
          </a:bodyPr>
          <a:lstStyle/>
          <a:p>
            <a:pPr algn="ctr"/>
            <a:r>
              <a:rPr lang="en-US" sz="3200" dirty="0">
                <a:solidFill>
                  <a:srgbClr val="7030A0"/>
                </a:solidFill>
              </a:rPr>
              <a:t>Download Globus Connect Personal</a:t>
            </a:r>
          </a:p>
        </p:txBody>
      </p:sp>
      <p:pic>
        <p:nvPicPr>
          <p:cNvPr id="7" name="Content Placeholder 6">
            <a:extLst>
              <a:ext uri="{FF2B5EF4-FFF2-40B4-BE49-F238E27FC236}">
                <a16:creationId xmlns:a16="http://schemas.microsoft.com/office/drawing/2014/main" id="{505E5333-4753-AE64-DFCB-416F80EF7050}"/>
              </a:ext>
            </a:extLst>
          </p:cNvPr>
          <p:cNvPicPr>
            <a:picLocks noGrp="1" noChangeAspect="1"/>
          </p:cNvPicPr>
          <p:nvPr>
            <p:ph idx="1"/>
          </p:nvPr>
        </p:nvPicPr>
        <p:blipFill>
          <a:blip r:embed="rId2"/>
          <a:stretch>
            <a:fillRect/>
          </a:stretch>
        </p:blipFill>
        <p:spPr>
          <a:xfrm>
            <a:off x="3575050" y="1507958"/>
            <a:ext cx="5111750" cy="3257447"/>
          </a:xfrm>
        </p:spPr>
      </p:pic>
      <p:sp>
        <p:nvSpPr>
          <p:cNvPr id="4" name="Text Placeholder 3">
            <a:extLst>
              <a:ext uri="{FF2B5EF4-FFF2-40B4-BE49-F238E27FC236}">
                <a16:creationId xmlns:a16="http://schemas.microsoft.com/office/drawing/2014/main" id="{DACC8E0E-887D-3949-982F-4D4931F8B153}"/>
              </a:ext>
            </a:extLst>
          </p:cNvPr>
          <p:cNvSpPr>
            <a:spLocks noGrp="1"/>
          </p:cNvSpPr>
          <p:nvPr>
            <p:ph type="body" sz="half" idx="2"/>
          </p:nvPr>
        </p:nvSpPr>
        <p:spPr/>
        <p:txBody>
          <a:bodyPr>
            <a:normAutofit/>
          </a:bodyPr>
          <a:lstStyle/>
          <a:p>
            <a:pPr marL="285750" indent="-285750">
              <a:buClr>
                <a:srgbClr val="7030A0"/>
              </a:buClr>
              <a:buFont typeface="Wingdings" panose="05000000000000000000" pitchFamily="2" charset="2"/>
              <a:buChar char="§"/>
            </a:pPr>
            <a:r>
              <a:rPr lang="en-US" sz="1600" dirty="0"/>
              <a:t>Select the OS for your local machine and click on </a:t>
            </a:r>
            <a:r>
              <a:rPr lang="en-US" sz="1600" b="1" dirty="0"/>
              <a:t>INSTALL NOW</a:t>
            </a:r>
          </a:p>
          <a:p>
            <a:pPr marL="285750" indent="-285750">
              <a:buClr>
                <a:srgbClr val="7030A0"/>
              </a:buClr>
              <a:buFont typeface="Wingdings" panose="05000000000000000000" pitchFamily="2" charset="2"/>
              <a:buChar char="§"/>
            </a:pPr>
            <a:r>
              <a:rPr lang="en-US" sz="1600" dirty="0"/>
              <a:t>Follow the instructions that are provided for your OS to install the free downloadable client</a:t>
            </a:r>
          </a:p>
          <a:p>
            <a:pPr marL="285750" indent="-285750">
              <a:buClr>
                <a:srgbClr val="7030A0"/>
              </a:buClr>
              <a:buFont typeface="Wingdings" panose="05000000000000000000" pitchFamily="2" charset="2"/>
              <a:buChar char="§"/>
            </a:pPr>
            <a:r>
              <a:rPr lang="en-US" sz="1600" dirty="0"/>
              <a:t>After Globus Connect Personal in successfully installed, you will be prompted to log in to complete setup. Log in with your Northwestern credentials</a:t>
            </a:r>
          </a:p>
          <a:p>
            <a:pPr marL="285750" indent="-285750">
              <a:buClr>
                <a:srgbClr val="7030A0"/>
              </a:buClr>
              <a:buFont typeface="Wingdings" panose="05000000000000000000" pitchFamily="2" charset="2"/>
              <a:buChar char="§"/>
            </a:pPr>
            <a:r>
              <a:rPr lang="en-US" sz="1600" dirty="0"/>
              <a:t>Globus will prompt you to accept the required consents for Globus Connect Personal Setup</a:t>
            </a:r>
          </a:p>
        </p:txBody>
      </p:sp>
      <p:sp>
        <p:nvSpPr>
          <p:cNvPr id="5" name="Slide Number Placeholder 4">
            <a:extLst>
              <a:ext uri="{FF2B5EF4-FFF2-40B4-BE49-F238E27FC236}">
                <a16:creationId xmlns:a16="http://schemas.microsoft.com/office/drawing/2014/main" id="{3FDC7CCE-05B1-1A2C-116B-23E21839612B}"/>
              </a:ext>
            </a:extLst>
          </p:cNvPr>
          <p:cNvSpPr>
            <a:spLocks noGrp="1"/>
          </p:cNvSpPr>
          <p:nvPr>
            <p:ph type="sldNum" sz="quarter" idx="12"/>
          </p:nvPr>
        </p:nvSpPr>
        <p:spPr/>
        <p:txBody>
          <a:bodyPr/>
          <a:lstStyle/>
          <a:p>
            <a:fld id="{106E12CD-FCB1-464E-A775-0B83FDDACE03}" type="slidenum">
              <a:rPr lang="en-US" smtClean="0"/>
              <a:pPr/>
              <a:t>16</a:t>
            </a:fld>
            <a:endParaRPr lang="en-US"/>
          </a:p>
        </p:txBody>
      </p:sp>
    </p:spTree>
    <p:extLst>
      <p:ext uri="{BB962C8B-B14F-4D97-AF65-F5344CB8AC3E}">
        <p14:creationId xmlns:p14="http://schemas.microsoft.com/office/powerpoint/2010/main" val="1686200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 text, application, email&#10;&#10;Description automatically generated">
            <a:extLst>
              <a:ext uri="{FF2B5EF4-FFF2-40B4-BE49-F238E27FC236}">
                <a16:creationId xmlns:a16="http://schemas.microsoft.com/office/drawing/2014/main" id="{92F2F698-DB43-CFD9-8A90-C08555B9AD9E}"/>
              </a:ext>
            </a:extLst>
          </p:cNvPr>
          <p:cNvPicPr>
            <a:picLocks noGrp="1" noChangeAspect="1"/>
          </p:cNvPicPr>
          <p:nvPr>
            <p:ph idx="1"/>
          </p:nvPr>
        </p:nvPicPr>
        <p:blipFill>
          <a:blip r:embed="rId2"/>
          <a:stretch>
            <a:fillRect/>
          </a:stretch>
        </p:blipFill>
        <p:spPr>
          <a:xfrm>
            <a:off x="45185" y="697832"/>
            <a:ext cx="9053629" cy="5658518"/>
          </a:xfrm>
          <a:prstGeom prst="rect">
            <a:avLst/>
          </a:prstGeom>
        </p:spPr>
      </p:pic>
      <p:sp>
        <p:nvSpPr>
          <p:cNvPr id="3" name="Title 2">
            <a:extLst>
              <a:ext uri="{FF2B5EF4-FFF2-40B4-BE49-F238E27FC236}">
                <a16:creationId xmlns:a16="http://schemas.microsoft.com/office/drawing/2014/main" id="{647D4716-2E8C-C9ED-C571-5C0689CA4606}"/>
              </a:ext>
            </a:extLst>
          </p:cNvPr>
          <p:cNvSpPr>
            <a:spLocks noGrp="1"/>
          </p:cNvSpPr>
          <p:nvPr>
            <p:ph type="title"/>
          </p:nvPr>
        </p:nvSpPr>
        <p:spPr>
          <a:xfrm>
            <a:off x="457200" y="274638"/>
            <a:ext cx="8229600" cy="227012"/>
          </a:xfrm>
        </p:spPr>
        <p:txBody>
          <a:bodyPr>
            <a:noAutofit/>
          </a:bodyPr>
          <a:lstStyle/>
          <a:p>
            <a:pPr algn="ctr"/>
            <a:r>
              <a:rPr lang="en-US" sz="4000" b="1" dirty="0">
                <a:solidFill>
                  <a:srgbClr val="7030A0"/>
                </a:solidFill>
              </a:rPr>
              <a:t>Logging in via NU Credentials</a:t>
            </a:r>
          </a:p>
        </p:txBody>
      </p:sp>
      <p:sp>
        <p:nvSpPr>
          <p:cNvPr id="2" name="Slide Number Placeholder 1">
            <a:extLst>
              <a:ext uri="{FF2B5EF4-FFF2-40B4-BE49-F238E27FC236}">
                <a16:creationId xmlns:a16="http://schemas.microsoft.com/office/drawing/2014/main" id="{BB134754-ECBF-3EDB-71C7-4456B6643983}"/>
              </a:ext>
            </a:extLst>
          </p:cNvPr>
          <p:cNvSpPr>
            <a:spLocks noGrp="1"/>
          </p:cNvSpPr>
          <p:nvPr>
            <p:ph type="sldNum" sz="quarter" idx="12"/>
          </p:nvPr>
        </p:nvSpPr>
        <p:spPr/>
        <p:txBody>
          <a:bodyPr/>
          <a:lstStyle/>
          <a:p>
            <a:fld id="{106E12CD-FCB1-464E-A775-0B83FDDACE03}" type="slidenum">
              <a:rPr lang="en-US" smtClean="0"/>
              <a:pPr/>
              <a:t>17</a:t>
            </a:fld>
            <a:endParaRPr lang="en-US"/>
          </a:p>
        </p:txBody>
      </p:sp>
      <p:sp>
        <p:nvSpPr>
          <p:cNvPr id="4" name="Arrow: Right 3">
            <a:extLst>
              <a:ext uri="{FF2B5EF4-FFF2-40B4-BE49-F238E27FC236}">
                <a16:creationId xmlns:a16="http://schemas.microsoft.com/office/drawing/2014/main" id="{A4E7339B-5BF0-26C7-C5AC-681B03F0DAB6}"/>
              </a:ext>
            </a:extLst>
          </p:cNvPr>
          <p:cNvSpPr/>
          <p:nvPr/>
        </p:nvSpPr>
        <p:spPr>
          <a:xfrm>
            <a:off x="1548064" y="2422358"/>
            <a:ext cx="895552" cy="20739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816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B6444-F615-D302-524C-2FB109CB697F}"/>
              </a:ext>
            </a:extLst>
          </p:cNvPr>
          <p:cNvSpPr>
            <a:spLocks noGrp="1"/>
          </p:cNvSpPr>
          <p:nvPr>
            <p:ph type="title"/>
          </p:nvPr>
        </p:nvSpPr>
        <p:spPr>
          <a:xfrm>
            <a:off x="457200" y="273050"/>
            <a:ext cx="8229600" cy="1162050"/>
          </a:xfrm>
        </p:spPr>
        <p:txBody>
          <a:bodyPr>
            <a:normAutofit/>
          </a:bodyPr>
          <a:lstStyle/>
          <a:p>
            <a:pPr algn="ctr"/>
            <a:r>
              <a:rPr lang="en-US" sz="3600" dirty="0">
                <a:solidFill>
                  <a:srgbClr val="7030A0"/>
                </a:solidFill>
              </a:rPr>
              <a:t>Provide Collection Details</a:t>
            </a:r>
          </a:p>
        </p:txBody>
      </p:sp>
      <p:pic>
        <p:nvPicPr>
          <p:cNvPr id="7" name="Content Placeholder 6">
            <a:extLst>
              <a:ext uri="{FF2B5EF4-FFF2-40B4-BE49-F238E27FC236}">
                <a16:creationId xmlns:a16="http://schemas.microsoft.com/office/drawing/2014/main" id="{F1E406EB-B8D0-031C-DCCF-A290760F476E}"/>
              </a:ext>
            </a:extLst>
          </p:cNvPr>
          <p:cNvPicPr>
            <a:picLocks noGrp="1" noChangeAspect="1"/>
          </p:cNvPicPr>
          <p:nvPr>
            <p:ph idx="1"/>
          </p:nvPr>
        </p:nvPicPr>
        <p:blipFill>
          <a:blip r:embed="rId2"/>
          <a:stretch>
            <a:fillRect/>
          </a:stretch>
        </p:blipFill>
        <p:spPr>
          <a:xfrm>
            <a:off x="3629818" y="1435100"/>
            <a:ext cx="5111750" cy="4210289"/>
          </a:xfrm>
        </p:spPr>
      </p:pic>
      <p:sp>
        <p:nvSpPr>
          <p:cNvPr id="4" name="Text Placeholder 3">
            <a:extLst>
              <a:ext uri="{FF2B5EF4-FFF2-40B4-BE49-F238E27FC236}">
                <a16:creationId xmlns:a16="http://schemas.microsoft.com/office/drawing/2014/main" id="{1CA7E36C-C2F9-6403-9C0F-CADE952AA7EC}"/>
              </a:ext>
            </a:extLst>
          </p:cNvPr>
          <p:cNvSpPr>
            <a:spLocks noGrp="1"/>
          </p:cNvSpPr>
          <p:nvPr>
            <p:ph type="body" sz="half" idx="2"/>
          </p:nvPr>
        </p:nvSpPr>
        <p:spPr/>
        <p:txBody>
          <a:bodyPr>
            <a:normAutofit/>
          </a:bodyPr>
          <a:lstStyle/>
          <a:p>
            <a:pPr marL="285750" indent="-285750">
              <a:buClr>
                <a:srgbClr val="7030A0"/>
              </a:buClr>
              <a:buFont typeface="Wingdings" panose="05000000000000000000" pitchFamily="2" charset="2"/>
              <a:buChar char="§"/>
            </a:pPr>
            <a:r>
              <a:rPr lang="en-US" sz="1600" b="1" dirty="0"/>
              <a:t>Owner Identity: </a:t>
            </a:r>
            <a:r>
              <a:rPr lang="en-US" sz="1600" dirty="0"/>
              <a:t>This should be your </a:t>
            </a:r>
            <a:r>
              <a:rPr lang="en-US" sz="1600" dirty="0">
                <a:hlinkClick r:id="rId3"/>
              </a:rPr>
              <a:t>NetID@northwestern.edu</a:t>
            </a:r>
            <a:r>
              <a:rPr lang="en-US" sz="1600" dirty="0"/>
              <a:t> so that your Globus Connect Personal Collection is affiliated with your Northwestern identity in Globus</a:t>
            </a:r>
          </a:p>
          <a:p>
            <a:pPr marL="285750" indent="-285750">
              <a:buClr>
                <a:srgbClr val="7030A0"/>
              </a:buClr>
              <a:buFont typeface="Wingdings" panose="05000000000000000000" pitchFamily="2" charset="2"/>
              <a:buChar char="§"/>
            </a:pPr>
            <a:r>
              <a:rPr lang="en-US" sz="1600" b="1" dirty="0"/>
              <a:t>Collection Name:</a:t>
            </a:r>
            <a:r>
              <a:rPr lang="en-US" sz="1600" dirty="0"/>
              <a:t> A name that you can chose for your Globus Connect Personal Collection.</a:t>
            </a:r>
          </a:p>
          <a:p>
            <a:pPr marL="285750" indent="-285750">
              <a:buClr>
                <a:srgbClr val="7030A0"/>
              </a:buClr>
              <a:buFont typeface="Wingdings" panose="05000000000000000000" pitchFamily="2" charset="2"/>
              <a:buChar char="§"/>
            </a:pPr>
            <a:r>
              <a:rPr lang="en-US" sz="1600" b="1" dirty="0"/>
              <a:t>Description</a:t>
            </a:r>
            <a:r>
              <a:rPr lang="en-US" sz="1600" dirty="0"/>
              <a:t>: A short description that can help describe the Collection and/or what it will be used for</a:t>
            </a:r>
            <a:endParaRPr lang="en-US" sz="1600" b="1" dirty="0"/>
          </a:p>
        </p:txBody>
      </p:sp>
      <p:sp>
        <p:nvSpPr>
          <p:cNvPr id="5" name="Slide Number Placeholder 4">
            <a:extLst>
              <a:ext uri="{FF2B5EF4-FFF2-40B4-BE49-F238E27FC236}">
                <a16:creationId xmlns:a16="http://schemas.microsoft.com/office/drawing/2014/main" id="{5C083864-DE04-5EAB-D712-7E86B9C9F328}"/>
              </a:ext>
            </a:extLst>
          </p:cNvPr>
          <p:cNvSpPr>
            <a:spLocks noGrp="1"/>
          </p:cNvSpPr>
          <p:nvPr>
            <p:ph type="sldNum" sz="quarter" idx="12"/>
          </p:nvPr>
        </p:nvSpPr>
        <p:spPr/>
        <p:txBody>
          <a:bodyPr/>
          <a:lstStyle/>
          <a:p>
            <a:fld id="{106E12CD-FCB1-464E-A775-0B83FDDACE03}" type="slidenum">
              <a:rPr lang="en-US" smtClean="0"/>
              <a:pPr/>
              <a:t>18</a:t>
            </a:fld>
            <a:endParaRPr lang="en-US"/>
          </a:p>
        </p:txBody>
      </p:sp>
    </p:spTree>
    <p:extLst>
      <p:ext uri="{BB962C8B-B14F-4D97-AF65-F5344CB8AC3E}">
        <p14:creationId xmlns:p14="http://schemas.microsoft.com/office/powerpoint/2010/main" val="2204297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le 2"/>
          <p:cNvSpPr txBox="1">
            <a:spLocks noGrp="1"/>
          </p:cNvSpPr>
          <p:nvPr>
            <p:ph type="title"/>
          </p:nvPr>
        </p:nvSpPr>
        <p:spPr>
          <a:prstGeom prst="rect">
            <a:avLst/>
          </a:prstGeom>
        </p:spPr>
        <p:txBody>
          <a:bodyPr/>
          <a:lstStyle/>
          <a:p>
            <a:pPr algn="ctr"/>
            <a:r>
              <a:rPr lang="en-US" b="1" dirty="0"/>
              <a:t>What is </a:t>
            </a:r>
            <a:r>
              <a:rPr b="1" dirty="0"/>
              <a:t>Globus</a:t>
            </a:r>
            <a:r>
              <a:rPr lang="en-US" b="1" dirty="0"/>
              <a:t>?</a:t>
            </a:r>
            <a:endParaRPr b="1" dirty="0"/>
          </a:p>
        </p:txBody>
      </p:sp>
      <p:sp>
        <p:nvSpPr>
          <p:cNvPr id="214" name="Text Placeholder 3"/>
          <p:cNvSpPr txBox="1">
            <a:spLocks noGrp="1"/>
          </p:cNvSpPr>
          <p:nvPr>
            <p:ph type="body" idx="1"/>
          </p:nvPr>
        </p:nvSpPr>
        <p:spPr>
          <a:xfrm>
            <a:off x="304800" y="1459832"/>
            <a:ext cx="8628647" cy="4032078"/>
          </a:xfrm>
          <a:prstGeom prst="rect">
            <a:avLst/>
          </a:prstGeom>
        </p:spPr>
        <p:txBody>
          <a:bodyPr vert="horz" lIns="45719" tIns="45720" rIns="45719" bIns="45720" rtlCol="0" anchor="t">
            <a:normAutofit/>
          </a:bodyPr>
          <a:lstStyle/>
          <a:p>
            <a:pPr marL="0" indent="0" defTabSz="512051">
              <a:buNone/>
              <a:defRPr sz="3359"/>
            </a:pPr>
            <a:r>
              <a:rPr lang="en-US" sz="3350" dirty="0"/>
              <a:t>Globus is a powerful data management, transfer, and collaboration tool designed to simplify research workflows and empower users to securely manage and share large amounts of data from a variety of data storage platforms.</a:t>
            </a:r>
          </a:p>
          <a:p>
            <a:pPr marL="0" indent="0" defTabSz="512051">
              <a:buNone/>
              <a:defRPr sz="3359"/>
            </a:pPr>
            <a:endParaRPr lang="en-US" sz="3350" dirty="0"/>
          </a:p>
          <a:p>
            <a:pPr marL="0" indent="0" defTabSz="512051">
              <a:buNone/>
              <a:defRPr sz="3359"/>
            </a:pPr>
            <a:endParaRPr lang="en-US" sz="3300" dirty="0"/>
          </a:p>
          <a:p>
            <a:pPr marL="336550" indent="-336550" defTabSz="512051">
              <a:buSzPct val="100000"/>
              <a:buChar char="•"/>
              <a:defRPr sz="3359"/>
            </a:pPr>
            <a:endParaRPr lang="en-US" sz="3350" dirty="0"/>
          </a:p>
        </p:txBody>
      </p:sp>
      <p:sp>
        <p:nvSpPr>
          <p:cNvPr id="215" name="Slide Number Placeholder 5"/>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3034A-74C1-B550-0573-31ECCC4F0265}"/>
              </a:ext>
            </a:extLst>
          </p:cNvPr>
          <p:cNvSpPr>
            <a:spLocks noGrp="1"/>
          </p:cNvSpPr>
          <p:nvPr>
            <p:ph type="title"/>
          </p:nvPr>
        </p:nvSpPr>
        <p:spPr>
          <a:xfrm>
            <a:off x="457200" y="273050"/>
            <a:ext cx="8229600" cy="649371"/>
          </a:xfrm>
        </p:spPr>
        <p:txBody>
          <a:bodyPr>
            <a:normAutofit/>
          </a:bodyPr>
          <a:lstStyle/>
          <a:p>
            <a:pPr algn="ctr"/>
            <a:r>
              <a:rPr lang="en-US" sz="3200" dirty="0">
                <a:solidFill>
                  <a:srgbClr val="7030A0"/>
                </a:solidFill>
              </a:rPr>
              <a:t>Configure Globus Connect Personal</a:t>
            </a:r>
          </a:p>
        </p:txBody>
      </p:sp>
      <p:pic>
        <p:nvPicPr>
          <p:cNvPr id="11" name="Content Placeholder 10">
            <a:extLst>
              <a:ext uri="{FF2B5EF4-FFF2-40B4-BE49-F238E27FC236}">
                <a16:creationId xmlns:a16="http://schemas.microsoft.com/office/drawing/2014/main" id="{5AC8980D-3922-6939-5EE1-EADA00033016}"/>
              </a:ext>
            </a:extLst>
          </p:cNvPr>
          <p:cNvPicPr>
            <a:picLocks noGrp="1" noChangeAspect="1"/>
          </p:cNvPicPr>
          <p:nvPr>
            <p:ph idx="1"/>
          </p:nvPr>
        </p:nvPicPr>
        <p:blipFill>
          <a:blip r:embed="rId2"/>
          <a:stretch>
            <a:fillRect/>
          </a:stretch>
        </p:blipFill>
        <p:spPr>
          <a:xfrm>
            <a:off x="3575050" y="1525777"/>
            <a:ext cx="5111750" cy="3962727"/>
          </a:xfrm>
        </p:spPr>
      </p:pic>
      <p:sp>
        <p:nvSpPr>
          <p:cNvPr id="4" name="Text Placeholder 3">
            <a:extLst>
              <a:ext uri="{FF2B5EF4-FFF2-40B4-BE49-F238E27FC236}">
                <a16:creationId xmlns:a16="http://schemas.microsoft.com/office/drawing/2014/main" id="{E700E514-381F-57F8-D06A-C9F147CFF2FA}"/>
              </a:ext>
            </a:extLst>
          </p:cNvPr>
          <p:cNvSpPr>
            <a:spLocks noGrp="1"/>
          </p:cNvSpPr>
          <p:nvPr>
            <p:ph type="body" sz="half" idx="2"/>
          </p:nvPr>
        </p:nvSpPr>
        <p:spPr>
          <a:xfrm>
            <a:off x="457200" y="1050758"/>
            <a:ext cx="3008313" cy="5075405"/>
          </a:xfrm>
        </p:spPr>
        <p:txBody>
          <a:bodyPr>
            <a:normAutofit/>
          </a:bodyPr>
          <a:lstStyle/>
          <a:p>
            <a:pPr marL="285750" indent="-285750">
              <a:buClr>
                <a:srgbClr val="7030A0"/>
              </a:buClr>
              <a:buFont typeface="Wingdings" panose="05000000000000000000" pitchFamily="2" charset="2"/>
              <a:buChar char="§"/>
            </a:pPr>
            <a:r>
              <a:rPr lang="en-US" sz="1600" dirty="0"/>
              <a:t>Next you will need to configure Globus Connect Personal on your local machine to define which directories Globus can access and if sharing should be enabled for those Collection.</a:t>
            </a:r>
          </a:p>
          <a:p>
            <a:pPr marL="285750" indent="-285750">
              <a:buClr>
                <a:srgbClr val="7030A0"/>
              </a:buClr>
              <a:buFont typeface="Wingdings" panose="05000000000000000000" pitchFamily="2" charset="2"/>
              <a:buChar char="§"/>
            </a:pPr>
            <a:r>
              <a:rPr lang="en-US" sz="1600" dirty="0"/>
              <a:t>To Configure Globus, you will need to right-click on the	 icon in your system tray (PC) or the menu bar (Mac) and select </a:t>
            </a:r>
            <a:r>
              <a:rPr lang="en-US" sz="1600" b="1" dirty="0"/>
              <a:t>Options…</a:t>
            </a:r>
            <a:r>
              <a:rPr lang="en-US" sz="1600" dirty="0"/>
              <a:t> (PC) or </a:t>
            </a:r>
            <a:r>
              <a:rPr lang="en-US" sz="1600" b="1" dirty="0"/>
              <a:t>Preferences</a:t>
            </a:r>
            <a:r>
              <a:rPr lang="en-US" sz="1600" dirty="0"/>
              <a:t> (Mac)</a:t>
            </a:r>
          </a:p>
          <a:p>
            <a:pPr marL="285750" indent="-285750">
              <a:buClr>
                <a:srgbClr val="7030A0"/>
              </a:buClr>
              <a:buFont typeface="Wingdings" panose="05000000000000000000" pitchFamily="2" charset="2"/>
              <a:buChar char="§"/>
            </a:pPr>
            <a:r>
              <a:rPr lang="en-US" sz="1600" dirty="0"/>
              <a:t>This will bring up the Globus Connect Personal Options window</a:t>
            </a:r>
          </a:p>
        </p:txBody>
      </p:sp>
      <p:sp>
        <p:nvSpPr>
          <p:cNvPr id="5" name="Slide Number Placeholder 4">
            <a:extLst>
              <a:ext uri="{FF2B5EF4-FFF2-40B4-BE49-F238E27FC236}">
                <a16:creationId xmlns:a16="http://schemas.microsoft.com/office/drawing/2014/main" id="{BAB49AC9-516B-8AA8-E844-24A8DC2D2612}"/>
              </a:ext>
            </a:extLst>
          </p:cNvPr>
          <p:cNvSpPr>
            <a:spLocks noGrp="1"/>
          </p:cNvSpPr>
          <p:nvPr>
            <p:ph type="sldNum" sz="quarter" idx="12"/>
          </p:nvPr>
        </p:nvSpPr>
        <p:spPr/>
        <p:txBody>
          <a:bodyPr/>
          <a:lstStyle/>
          <a:p>
            <a:fld id="{106E12CD-FCB1-464E-A775-0B83FDDACE03}" type="slidenum">
              <a:rPr lang="en-US" smtClean="0"/>
              <a:pPr/>
              <a:t>19</a:t>
            </a:fld>
            <a:endParaRPr lang="en-US"/>
          </a:p>
        </p:txBody>
      </p:sp>
      <p:pic>
        <p:nvPicPr>
          <p:cNvPr id="7" name="Picture 6">
            <a:extLst>
              <a:ext uri="{FF2B5EF4-FFF2-40B4-BE49-F238E27FC236}">
                <a16:creationId xmlns:a16="http://schemas.microsoft.com/office/drawing/2014/main" id="{7FFE661C-9F71-17F5-8FC1-F87DB6A7DFD1}"/>
              </a:ext>
            </a:extLst>
          </p:cNvPr>
          <p:cNvPicPr>
            <a:picLocks noChangeAspect="1"/>
          </p:cNvPicPr>
          <p:nvPr/>
        </p:nvPicPr>
        <p:blipFill>
          <a:blip r:embed="rId3"/>
          <a:stretch>
            <a:fillRect/>
          </a:stretch>
        </p:blipFill>
        <p:spPr>
          <a:xfrm>
            <a:off x="1212980" y="3588460"/>
            <a:ext cx="257175" cy="266700"/>
          </a:xfrm>
          <a:prstGeom prst="rect">
            <a:avLst/>
          </a:prstGeom>
        </p:spPr>
      </p:pic>
    </p:spTree>
    <p:extLst>
      <p:ext uri="{BB962C8B-B14F-4D97-AF65-F5344CB8AC3E}">
        <p14:creationId xmlns:p14="http://schemas.microsoft.com/office/powerpoint/2010/main" val="2820933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8553-8D9E-46D9-7654-4BAD5F450705}"/>
              </a:ext>
            </a:extLst>
          </p:cNvPr>
          <p:cNvSpPr>
            <a:spLocks noGrp="1"/>
          </p:cNvSpPr>
          <p:nvPr>
            <p:ph type="title"/>
          </p:nvPr>
        </p:nvSpPr>
        <p:spPr>
          <a:xfrm>
            <a:off x="457200" y="273050"/>
            <a:ext cx="8229600" cy="793750"/>
          </a:xfrm>
        </p:spPr>
        <p:txBody>
          <a:bodyPr>
            <a:normAutofit/>
          </a:bodyPr>
          <a:lstStyle/>
          <a:p>
            <a:pPr algn="ctr"/>
            <a:r>
              <a:rPr lang="en-US" sz="3600" dirty="0">
                <a:solidFill>
                  <a:srgbClr val="7030A0"/>
                </a:solidFill>
              </a:rPr>
              <a:t>Add Accessible Folders</a:t>
            </a:r>
          </a:p>
        </p:txBody>
      </p:sp>
      <p:pic>
        <p:nvPicPr>
          <p:cNvPr id="7" name="Content Placeholder 6">
            <a:extLst>
              <a:ext uri="{FF2B5EF4-FFF2-40B4-BE49-F238E27FC236}">
                <a16:creationId xmlns:a16="http://schemas.microsoft.com/office/drawing/2014/main" id="{6D715D87-4D29-8F03-8084-8BDE7DC7B416}"/>
              </a:ext>
            </a:extLst>
          </p:cNvPr>
          <p:cNvPicPr>
            <a:picLocks noGrp="1" noChangeAspect="1"/>
          </p:cNvPicPr>
          <p:nvPr>
            <p:ph idx="1"/>
          </p:nvPr>
        </p:nvPicPr>
        <p:blipFill>
          <a:blip r:embed="rId2"/>
          <a:stretch>
            <a:fillRect/>
          </a:stretch>
        </p:blipFill>
        <p:spPr>
          <a:xfrm>
            <a:off x="3575049" y="1339516"/>
            <a:ext cx="5441337" cy="4218229"/>
          </a:xfrm>
        </p:spPr>
      </p:pic>
      <p:sp>
        <p:nvSpPr>
          <p:cNvPr id="4" name="Text Placeholder 3">
            <a:extLst>
              <a:ext uri="{FF2B5EF4-FFF2-40B4-BE49-F238E27FC236}">
                <a16:creationId xmlns:a16="http://schemas.microsoft.com/office/drawing/2014/main" id="{D2728BFD-321C-BBB5-0E06-E9033C305F7C}"/>
              </a:ext>
            </a:extLst>
          </p:cNvPr>
          <p:cNvSpPr>
            <a:spLocks noGrp="1"/>
          </p:cNvSpPr>
          <p:nvPr>
            <p:ph type="body" sz="half" idx="2"/>
          </p:nvPr>
        </p:nvSpPr>
        <p:spPr>
          <a:xfrm>
            <a:off x="457200" y="1339516"/>
            <a:ext cx="3008313" cy="4786647"/>
          </a:xfrm>
        </p:spPr>
        <p:txBody>
          <a:bodyPr>
            <a:normAutofit/>
          </a:bodyPr>
          <a:lstStyle/>
          <a:p>
            <a:pPr marL="285750" indent="-285750">
              <a:buClr>
                <a:srgbClr val="7030A0"/>
              </a:buClr>
              <a:buFont typeface="Wingdings" panose="05000000000000000000" pitchFamily="2" charset="2"/>
              <a:buChar char="§"/>
            </a:pPr>
            <a:r>
              <a:rPr lang="en-US" dirty="0"/>
              <a:t>To Add folders that Globus Connect Personal can access, click on the </a:t>
            </a:r>
            <a:r>
              <a:rPr lang="en-US" b="1" dirty="0"/>
              <a:t>+</a:t>
            </a:r>
            <a:r>
              <a:rPr lang="en-US" dirty="0"/>
              <a:t> button in the bottom right corner of the page.</a:t>
            </a:r>
          </a:p>
          <a:p>
            <a:pPr marL="285750" indent="-285750">
              <a:buClr>
                <a:srgbClr val="7030A0"/>
              </a:buClr>
              <a:buFont typeface="Wingdings" panose="05000000000000000000" pitchFamily="2" charset="2"/>
              <a:buChar char="§"/>
            </a:pPr>
            <a:r>
              <a:rPr lang="en-US" dirty="0"/>
              <a:t>This will open a new window that will let you explore your file system and select the folder(s) that you would like to add.</a:t>
            </a:r>
          </a:p>
          <a:p>
            <a:pPr marL="285750" indent="-285750">
              <a:buClr>
                <a:srgbClr val="7030A0"/>
              </a:buClr>
              <a:buFont typeface="Wingdings" panose="05000000000000000000" pitchFamily="2" charset="2"/>
              <a:buChar char="§"/>
            </a:pPr>
            <a:r>
              <a:rPr lang="en-US" dirty="0"/>
              <a:t>There are checkboxes for </a:t>
            </a:r>
            <a:r>
              <a:rPr lang="en-US" b="1" dirty="0"/>
              <a:t>Shareable </a:t>
            </a:r>
            <a:r>
              <a:rPr lang="en-US" dirty="0"/>
              <a:t>and </a:t>
            </a:r>
            <a:r>
              <a:rPr lang="en-US" b="1" dirty="0"/>
              <a:t>Writable</a:t>
            </a:r>
            <a:r>
              <a:rPr lang="en-US" dirty="0"/>
              <a:t> that you can select for each folder</a:t>
            </a:r>
          </a:p>
          <a:p>
            <a:pPr marL="285750" indent="-285750">
              <a:buClr>
                <a:srgbClr val="7030A0"/>
              </a:buClr>
              <a:buFont typeface="Wingdings" panose="05000000000000000000" pitchFamily="2" charset="2"/>
              <a:buChar char="§"/>
            </a:pPr>
            <a:r>
              <a:rPr lang="en-US" b="1" dirty="0"/>
              <a:t>Shareable</a:t>
            </a:r>
            <a:r>
              <a:rPr lang="en-US" dirty="0"/>
              <a:t>: These folders can be shared via a Globus Guest Collection that you create</a:t>
            </a:r>
          </a:p>
          <a:p>
            <a:pPr marL="285750" indent="-285750">
              <a:buClr>
                <a:srgbClr val="7030A0"/>
              </a:buClr>
              <a:buFont typeface="Wingdings" panose="05000000000000000000" pitchFamily="2" charset="2"/>
              <a:buChar char="§"/>
            </a:pPr>
            <a:r>
              <a:rPr lang="en-US" b="1" dirty="0"/>
              <a:t>Writable</a:t>
            </a:r>
            <a:r>
              <a:rPr lang="en-US" dirty="0"/>
              <a:t>: This will let Globus know if it can write to the folder or only read from the folder.</a:t>
            </a:r>
            <a:endParaRPr lang="en-US" b="1" dirty="0"/>
          </a:p>
        </p:txBody>
      </p:sp>
      <p:sp>
        <p:nvSpPr>
          <p:cNvPr id="5" name="Slide Number Placeholder 4">
            <a:extLst>
              <a:ext uri="{FF2B5EF4-FFF2-40B4-BE49-F238E27FC236}">
                <a16:creationId xmlns:a16="http://schemas.microsoft.com/office/drawing/2014/main" id="{2018F7CA-0982-D4FA-DABC-01311C640440}"/>
              </a:ext>
            </a:extLst>
          </p:cNvPr>
          <p:cNvSpPr>
            <a:spLocks noGrp="1"/>
          </p:cNvSpPr>
          <p:nvPr>
            <p:ph type="sldNum" sz="quarter" idx="12"/>
          </p:nvPr>
        </p:nvSpPr>
        <p:spPr/>
        <p:txBody>
          <a:bodyPr/>
          <a:lstStyle/>
          <a:p>
            <a:fld id="{106E12CD-FCB1-464E-A775-0B83FDDACE03}" type="slidenum">
              <a:rPr lang="en-US" smtClean="0"/>
              <a:pPr/>
              <a:t>20</a:t>
            </a:fld>
            <a:endParaRPr lang="en-US"/>
          </a:p>
        </p:txBody>
      </p:sp>
    </p:spTree>
    <p:extLst>
      <p:ext uri="{BB962C8B-B14F-4D97-AF65-F5344CB8AC3E}">
        <p14:creationId xmlns:p14="http://schemas.microsoft.com/office/powerpoint/2010/main" val="782817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3AD2F7A-31E7-511F-A3F9-34E4EDB8057F}"/>
              </a:ext>
            </a:extLst>
          </p:cNvPr>
          <p:cNvPicPr>
            <a:picLocks noGrp="1" noChangeAspect="1"/>
          </p:cNvPicPr>
          <p:nvPr>
            <p:ph idx="1"/>
          </p:nvPr>
        </p:nvPicPr>
        <p:blipFill>
          <a:blip r:embed="rId2"/>
          <a:srcRect/>
          <a:stretch/>
        </p:blipFill>
        <p:spPr>
          <a:xfrm>
            <a:off x="148749" y="1417638"/>
            <a:ext cx="8846502" cy="4610837"/>
          </a:xfrm>
          <a:prstGeom prst="rect">
            <a:avLst/>
          </a:prstGeom>
        </p:spPr>
      </p:pic>
      <p:sp>
        <p:nvSpPr>
          <p:cNvPr id="3" name="Title 2">
            <a:extLst>
              <a:ext uri="{FF2B5EF4-FFF2-40B4-BE49-F238E27FC236}">
                <a16:creationId xmlns:a16="http://schemas.microsoft.com/office/drawing/2014/main" id="{647D4716-2E8C-C9ED-C571-5C0689CA4606}"/>
              </a:ext>
            </a:extLst>
          </p:cNvPr>
          <p:cNvSpPr>
            <a:spLocks noGrp="1"/>
          </p:cNvSpPr>
          <p:nvPr>
            <p:ph type="title"/>
          </p:nvPr>
        </p:nvSpPr>
        <p:spPr/>
        <p:txBody>
          <a:bodyPr>
            <a:normAutofit/>
          </a:bodyPr>
          <a:lstStyle/>
          <a:p>
            <a:pPr algn="ctr"/>
            <a:r>
              <a:rPr lang="en-US" b="1" dirty="0">
                <a:solidFill>
                  <a:srgbClr val="7030A0"/>
                </a:solidFill>
              </a:rPr>
              <a:t>https://www.globus.org/</a:t>
            </a:r>
          </a:p>
        </p:txBody>
      </p:sp>
      <p:sp>
        <p:nvSpPr>
          <p:cNvPr id="2" name="Slide Number Placeholder 1">
            <a:extLst>
              <a:ext uri="{FF2B5EF4-FFF2-40B4-BE49-F238E27FC236}">
                <a16:creationId xmlns:a16="http://schemas.microsoft.com/office/drawing/2014/main" id="{BB134754-ECBF-3EDB-71C7-4456B6643983}"/>
              </a:ext>
            </a:extLst>
          </p:cNvPr>
          <p:cNvSpPr>
            <a:spLocks noGrp="1"/>
          </p:cNvSpPr>
          <p:nvPr>
            <p:ph type="sldNum" sz="quarter" idx="12"/>
          </p:nvPr>
        </p:nvSpPr>
        <p:spPr/>
        <p:txBody>
          <a:bodyPr/>
          <a:lstStyle/>
          <a:p>
            <a:fld id="{106E12CD-FCB1-464E-A775-0B83FDDACE03}" type="slidenum">
              <a:rPr lang="en-US" smtClean="0"/>
              <a:pPr/>
              <a:t>21</a:t>
            </a:fld>
            <a:endParaRPr lang="en-US"/>
          </a:p>
        </p:txBody>
      </p:sp>
      <p:sp>
        <p:nvSpPr>
          <p:cNvPr id="4" name="Oval 3">
            <a:extLst>
              <a:ext uri="{FF2B5EF4-FFF2-40B4-BE49-F238E27FC236}">
                <a16:creationId xmlns:a16="http://schemas.microsoft.com/office/drawing/2014/main" id="{42A5C95A-4980-0A47-E213-56C788AC15A5}"/>
              </a:ext>
            </a:extLst>
          </p:cNvPr>
          <p:cNvSpPr/>
          <p:nvPr/>
        </p:nvSpPr>
        <p:spPr>
          <a:xfrm>
            <a:off x="7715286" y="1372883"/>
            <a:ext cx="750493" cy="745260"/>
          </a:xfrm>
          <a:prstGeom prst="ellipse">
            <a:avLst/>
          </a:prstGeom>
          <a:noFill/>
          <a:ln w="635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3154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86254-CFCF-55C2-51B0-6506CD967469}"/>
              </a:ext>
            </a:extLst>
          </p:cNvPr>
          <p:cNvSpPr>
            <a:spLocks noGrp="1"/>
          </p:cNvSpPr>
          <p:nvPr>
            <p:ph type="title"/>
          </p:nvPr>
        </p:nvSpPr>
        <p:spPr>
          <a:xfrm>
            <a:off x="457200" y="273050"/>
            <a:ext cx="3328737" cy="458787"/>
          </a:xfrm>
        </p:spPr>
        <p:txBody>
          <a:bodyPr>
            <a:normAutofit/>
          </a:bodyPr>
          <a:lstStyle/>
          <a:p>
            <a:pPr algn="ctr"/>
            <a:r>
              <a:rPr lang="en-US" sz="2400" dirty="0">
                <a:solidFill>
                  <a:srgbClr val="7030A0"/>
                </a:solidFill>
              </a:rPr>
              <a:t>Navigation Menu</a:t>
            </a:r>
          </a:p>
        </p:txBody>
      </p:sp>
      <p:sp>
        <p:nvSpPr>
          <p:cNvPr id="6" name="Text Placeholder 5">
            <a:extLst>
              <a:ext uri="{FF2B5EF4-FFF2-40B4-BE49-F238E27FC236}">
                <a16:creationId xmlns:a16="http://schemas.microsoft.com/office/drawing/2014/main" id="{D3BE6D15-D243-CB47-BE37-B90EBDDBDE08}"/>
              </a:ext>
            </a:extLst>
          </p:cNvPr>
          <p:cNvSpPr>
            <a:spLocks noGrp="1"/>
          </p:cNvSpPr>
          <p:nvPr>
            <p:ph type="body" sz="half" idx="2"/>
          </p:nvPr>
        </p:nvSpPr>
        <p:spPr>
          <a:xfrm>
            <a:off x="457200" y="850232"/>
            <a:ext cx="3008313" cy="5275931"/>
          </a:xfrm>
        </p:spPr>
        <p:txBody>
          <a:bodyPr>
            <a:normAutofit lnSpcReduction="10000"/>
          </a:bodyPr>
          <a:lstStyle/>
          <a:p>
            <a:pPr marL="285750" indent="-285750">
              <a:buClr>
                <a:schemeClr val="accent4"/>
              </a:buClr>
              <a:buFont typeface="Wingdings" panose="05000000000000000000" pitchFamily="2" charset="2"/>
              <a:buChar char="§"/>
            </a:pPr>
            <a:r>
              <a:rPr lang="en-US" b="1" dirty="0"/>
              <a:t>File Manager</a:t>
            </a:r>
            <a:r>
              <a:rPr lang="en-US" dirty="0"/>
              <a:t> is where you will setup and submit globus transfers</a:t>
            </a:r>
          </a:p>
          <a:p>
            <a:pPr marL="285750" indent="-285750">
              <a:buClr>
                <a:schemeClr val="accent4"/>
              </a:buClr>
              <a:buFont typeface="Wingdings" panose="05000000000000000000" pitchFamily="2" charset="2"/>
              <a:buChar char="§"/>
            </a:pPr>
            <a:r>
              <a:rPr lang="en-US" b="1" dirty="0"/>
              <a:t>Bookmarks</a:t>
            </a:r>
            <a:r>
              <a:rPr lang="en-US" dirty="0"/>
              <a:t> is where you can find and manage shortcuts you to various Collections frequently accessed</a:t>
            </a:r>
          </a:p>
          <a:p>
            <a:pPr marL="285750" indent="-285750">
              <a:buClr>
                <a:schemeClr val="accent4"/>
              </a:buClr>
              <a:buFont typeface="Wingdings" panose="05000000000000000000" pitchFamily="2" charset="2"/>
              <a:buChar char="§"/>
            </a:pPr>
            <a:r>
              <a:rPr lang="en-US" b="1" dirty="0"/>
              <a:t>Activity</a:t>
            </a:r>
            <a:r>
              <a:rPr lang="en-US" dirty="0"/>
              <a:t> is where users can find the status of current transfers and a history of recently completed transfers.</a:t>
            </a:r>
            <a:endParaRPr lang="en-US" b="1" dirty="0"/>
          </a:p>
          <a:p>
            <a:pPr marL="285750" indent="-285750">
              <a:buClr>
                <a:schemeClr val="accent4"/>
              </a:buClr>
              <a:buFont typeface="Wingdings" panose="05000000000000000000" pitchFamily="2" charset="2"/>
              <a:buChar char="§"/>
            </a:pPr>
            <a:r>
              <a:rPr lang="en-US" b="1" dirty="0"/>
              <a:t>Collections</a:t>
            </a:r>
            <a:r>
              <a:rPr lang="en-US" dirty="0"/>
              <a:t> is where you can search information on publicly listed Globus Collections. </a:t>
            </a:r>
          </a:p>
          <a:p>
            <a:pPr marL="285750" indent="-285750">
              <a:buClr>
                <a:schemeClr val="accent4"/>
              </a:buClr>
              <a:buFont typeface="Wingdings" panose="05000000000000000000" pitchFamily="2" charset="2"/>
              <a:buChar char="§"/>
            </a:pPr>
            <a:r>
              <a:rPr lang="en-US" b="1" dirty="0"/>
              <a:t>Groups</a:t>
            </a:r>
            <a:r>
              <a:rPr lang="en-US" dirty="0"/>
              <a:t> is where users can create, manage, or request access to Globus groups that help manage permissions on Globus Collections</a:t>
            </a:r>
          </a:p>
          <a:p>
            <a:pPr marL="285750" indent="-285750">
              <a:buClr>
                <a:schemeClr val="accent4"/>
              </a:buClr>
              <a:buFont typeface="Wingdings" panose="05000000000000000000" pitchFamily="2" charset="2"/>
              <a:buChar char="§"/>
            </a:pPr>
            <a:r>
              <a:rPr lang="en-US" b="1" dirty="0"/>
              <a:t>Settings</a:t>
            </a:r>
            <a:r>
              <a:rPr lang="en-US" dirty="0"/>
              <a:t> is where users manage their Globus account including consents, Globus Group memberships, and the developer console.</a:t>
            </a:r>
            <a:endParaRPr lang="en-US" b="1" dirty="0"/>
          </a:p>
        </p:txBody>
      </p:sp>
      <p:sp>
        <p:nvSpPr>
          <p:cNvPr id="3" name="Slide Number Placeholder 2">
            <a:extLst>
              <a:ext uri="{FF2B5EF4-FFF2-40B4-BE49-F238E27FC236}">
                <a16:creationId xmlns:a16="http://schemas.microsoft.com/office/drawing/2014/main" id="{CF8C4B1C-5660-BC92-FA21-EA15F164AD6F}"/>
              </a:ext>
            </a:extLst>
          </p:cNvPr>
          <p:cNvSpPr>
            <a:spLocks noGrp="1"/>
          </p:cNvSpPr>
          <p:nvPr>
            <p:ph type="sldNum" sz="quarter" idx="12"/>
          </p:nvPr>
        </p:nvSpPr>
        <p:spPr/>
        <p:txBody>
          <a:bodyPr/>
          <a:lstStyle/>
          <a:p>
            <a:fld id="{106E12CD-FCB1-464E-A775-0B83FDDACE03}" type="slidenum">
              <a:rPr lang="en-US" smtClean="0"/>
              <a:pPr/>
              <a:t>22</a:t>
            </a:fld>
            <a:endParaRPr lang="en-US"/>
          </a:p>
        </p:txBody>
      </p:sp>
      <p:pic>
        <p:nvPicPr>
          <p:cNvPr id="7" name="Content Placeholder 6">
            <a:extLst>
              <a:ext uri="{FF2B5EF4-FFF2-40B4-BE49-F238E27FC236}">
                <a16:creationId xmlns:a16="http://schemas.microsoft.com/office/drawing/2014/main" id="{0246DBAC-32BD-B549-D5BE-6C367B4B68F7}"/>
              </a:ext>
            </a:extLst>
          </p:cNvPr>
          <p:cNvPicPr>
            <a:picLocks noGrp="1" noChangeAspect="1"/>
          </p:cNvPicPr>
          <p:nvPr>
            <p:ph idx="1"/>
          </p:nvPr>
        </p:nvPicPr>
        <p:blipFill rotWithShape="1">
          <a:blip r:embed="rId2"/>
          <a:srcRect r="80910" b="17097"/>
          <a:stretch/>
        </p:blipFill>
        <p:spPr>
          <a:xfrm>
            <a:off x="3940937" y="273050"/>
            <a:ext cx="3746051" cy="5853113"/>
          </a:xfrm>
          <a:prstGeom prst="rect">
            <a:avLst/>
          </a:prstGeom>
        </p:spPr>
      </p:pic>
    </p:spTree>
    <p:extLst>
      <p:ext uri="{BB962C8B-B14F-4D97-AF65-F5344CB8AC3E}">
        <p14:creationId xmlns:p14="http://schemas.microsoft.com/office/powerpoint/2010/main" val="2232667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74035-C9F9-D7AE-72D7-D05BB0968BA5}"/>
              </a:ext>
            </a:extLst>
          </p:cNvPr>
          <p:cNvSpPr>
            <a:spLocks noGrp="1"/>
          </p:cNvSpPr>
          <p:nvPr>
            <p:ph type="title"/>
          </p:nvPr>
        </p:nvSpPr>
        <p:spPr>
          <a:xfrm>
            <a:off x="457200" y="274638"/>
            <a:ext cx="8229600" cy="618650"/>
          </a:xfrm>
        </p:spPr>
        <p:txBody>
          <a:bodyPr>
            <a:noAutofit/>
          </a:bodyPr>
          <a:lstStyle/>
          <a:p>
            <a:pPr algn="l"/>
            <a:r>
              <a:rPr lang="en-US" sz="3200" b="1" dirty="0">
                <a:solidFill>
                  <a:srgbClr val="7030A0"/>
                </a:solidFill>
              </a:rPr>
              <a:t>File Manager: Setting up your transfer</a:t>
            </a:r>
          </a:p>
        </p:txBody>
      </p:sp>
      <p:sp>
        <p:nvSpPr>
          <p:cNvPr id="3" name="Slide Number Placeholder 2">
            <a:extLst>
              <a:ext uri="{FF2B5EF4-FFF2-40B4-BE49-F238E27FC236}">
                <a16:creationId xmlns:a16="http://schemas.microsoft.com/office/drawing/2014/main" id="{2D82A60B-D3D4-A27A-C782-4044A2DC19AB}"/>
              </a:ext>
            </a:extLst>
          </p:cNvPr>
          <p:cNvSpPr>
            <a:spLocks noGrp="1"/>
          </p:cNvSpPr>
          <p:nvPr>
            <p:ph type="sldNum" sz="quarter" idx="12"/>
          </p:nvPr>
        </p:nvSpPr>
        <p:spPr/>
        <p:txBody>
          <a:bodyPr/>
          <a:lstStyle/>
          <a:p>
            <a:fld id="{106E12CD-FCB1-464E-A775-0B83FDDACE03}" type="slidenum">
              <a:rPr lang="en-US" smtClean="0"/>
              <a:pPr/>
              <a:t>23</a:t>
            </a:fld>
            <a:endParaRPr lang="en-US"/>
          </a:p>
        </p:txBody>
      </p:sp>
      <p:pic>
        <p:nvPicPr>
          <p:cNvPr id="14" name="Picture 13">
            <a:extLst>
              <a:ext uri="{FF2B5EF4-FFF2-40B4-BE49-F238E27FC236}">
                <a16:creationId xmlns:a16="http://schemas.microsoft.com/office/drawing/2014/main" id="{6B581DBD-3305-3DC3-272A-2BE2EE59F720}"/>
              </a:ext>
            </a:extLst>
          </p:cNvPr>
          <p:cNvPicPr>
            <a:picLocks noChangeAspect="1"/>
          </p:cNvPicPr>
          <p:nvPr/>
        </p:nvPicPr>
        <p:blipFill rotWithShape="1">
          <a:blip r:embed="rId2"/>
          <a:srcRect b="63729"/>
          <a:stretch/>
        </p:blipFill>
        <p:spPr>
          <a:xfrm>
            <a:off x="206331" y="1874433"/>
            <a:ext cx="8731337" cy="1670873"/>
          </a:xfrm>
          <a:prstGeom prst="rect">
            <a:avLst/>
          </a:prstGeom>
        </p:spPr>
      </p:pic>
      <p:sp>
        <p:nvSpPr>
          <p:cNvPr id="6" name="Right Brace 5">
            <a:extLst>
              <a:ext uri="{FF2B5EF4-FFF2-40B4-BE49-F238E27FC236}">
                <a16:creationId xmlns:a16="http://schemas.microsoft.com/office/drawing/2014/main" id="{294064E9-9862-10EC-88F6-E6A1E839990E}"/>
              </a:ext>
            </a:extLst>
          </p:cNvPr>
          <p:cNvSpPr/>
          <p:nvPr/>
        </p:nvSpPr>
        <p:spPr>
          <a:xfrm rot="16200000">
            <a:off x="5777435" y="1625591"/>
            <a:ext cx="366699" cy="833602"/>
          </a:xfrm>
          <a:prstGeom prst="rightBrace">
            <a:avLst/>
          </a:prstGeom>
          <a:ln>
            <a:solidFill>
              <a:srgbClr val="7030A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6C714964-5178-DA53-E0F7-FD44B3FA7257}"/>
              </a:ext>
            </a:extLst>
          </p:cNvPr>
          <p:cNvSpPr/>
          <p:nvPr/>
        </p:nvSpPr>
        <p:spPr>
          <a:xfrm rot="16200000">
            <a:off x="2383749" y="1625592"/>
            <a:ext cx="366699" cy="833602"/>
          </a:xfrm>
          <a:prstGeom prst="rightBrace">
            <a:avLst/>
          </a:prstGeom>
          <a:ln>
            <a:solidFill>
              <a:srgbClr val="7030A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39D0313-C616-1A8D-C536-A5DA10916089}"/>
              </a:ext>
            </a:extLst>
          </p:cNvPr>
          <p:cNvSpPr txBox="1"/>
          <p:nvPr/>
        </p:nvSpPr>
        <p:spPr>
          <a:xfrm>
            <a:off x="1516873" y="1384946"/>
            <a:ext cx="2100450" cy="400110"/>
          </a:xfrm>
          <a:prstGeom prst="rect">
            <a:avLst/>
          </a:prstGeom>
          <a:noFill/>
        </p:spPr>
        <p:txBody>
          <a:bodyPr wrap="square" rtlCol="0">
            <a:spAutoFit/>
          </a:bodyPr>
          <a:lstStyle/>
          <a:p>
            <a:r>
              <a:rPr lang="en-US" sz="2000" dirty="0">
                <a:solidFill>
                  <a:srgbClr val="4E2A84"/>
                </a:solidFill>
              </a:rPr>
              <a:t>Source Collection</a:t>
            </a:r>
          </a:p>
        </p:txBody>
      </p:sp>
      <p:sp>
        <p:nvSpPr>
          <p:cNvPr id="10" name="TextBox 9">
            <a:extLst>
              <a:ext uri="{FF2B5EF4-FFF2-40B4-BE49-F238E27FC236}">
                <a16:creationId xmlns:a16="http://schemas.microsoft.com/office/drawing/2014/main" id="{F729F1F9-E8A0-E663-0353-49535220DDBC}"/>
              </a:ext>
            </a:extLst>
          </p:cNvPr>
          <p:cNvSpPr txBox="1"/>
          <p:nvPr/>
        </p:nvSpPr>
        <p:spPr>
          <a:xfrm>
            <a:off x="4691428" y="1414244"/>
            <a:ext cx="2538712" cy="400110"/>
          </a:xfrm>
          <a:prstGeom prst="rect">
            <a:avLst/>
          </a:prstGeom>
          <a:noFill/>
        </p:spPr>
        <p:txBody>
          <a:bodyPr wrap="square" rtlCol="0">
            <a:spAutoFit/>
          </a:bodyPr>
          <a:lstStyle/>
          <a:p>
            <a:r>
              <a:rPr lang="en-US" sz="2000" dirty="0">
                <a:solidFill>
                  <a:srgbClr val="4E2A84"/>
                </a:solidFill>
              </a:rPr>
              <a:t>Destination Collection</a:t>
            </a:r>
          </a:p>
        </p:txBody>
      </p:sp>
    </p:spTree>
    <p:extLst>
      <p:ext uri="{BB962C8B-B14F-4D97-AF65-F5344CB8AC3E}">
        <p14:creationId xmlns:p14="http://schemas.microsoft.com/office/powerpoint/2010/main" val="692451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FAE5-AD4D-82B1-F389-7D64E2046FE6}"/>
              </a:ext>
            </a:extLst>
          </p:cNvPr>
          <p:cNvSpPr>
            <a:spLocks noGrp="1"/>
          </p:cNvSpPr>
          <p:nvPr>
            <p:ph type="title"/>
          </p:nvPr>
        </p:nvSpPr>
        <p:spPr>
          <a:xfrm>
            <a:off x="457200" y="273050"/>
            <a:ext cx="8174244" cy="857918"/>
          </a:xfrm>
        </p:spPr>
        <p:txBody>
          <a:bodyPr>
            <a:normAutofit/>
          </a:bodyPr>
          <a:lstStyle/>
          <a:p>
            <a:pPr algn="ctr"/>
            <a:r>
              <a:rPr lang="en-US" sz="4000" dirty="0">
                <a:solidFill>
                  <a:srgbClr val="7030A0"/>
                </a:solidFill>
              </a:rPr>
              <a:t>Selecting Source of Transfer</a:t>
            </a:r>
          </a:p>
        </p:txBody>
      </p:sp>
      <p:sp>
        <p:nvSpPr>
          <p:cNvPr id="4" name="Text Placeholder 3">
            <a:extLst>
              <a:ext uri="{FF2B5EF4-FFF2-40B4-BE49-F238E27FC236}">
                <a16:creationId xmlns:a16="http://schemas.microsoft.com/office/drawing/2014/main" id="{24D9FF2E-A591-3143-093C-F2D4D787FFA1}"/>
              </a:ext>
            </a:extLst>
          </p:cNvPr>
          <p:cNvSpPr>
            <a:spLocks noGrp="1"/>
          </p:cNvSpPr>
          <p:nvPr>
            <p:ph type="body" sz="half" idx="2"/>
          </p:nvPr>
        </p:nvSpPr>
        <p:spPr>
          <a:xfrm>
            <a:off x="457200" y="1195138"/>
            <a:ext cx="3008313" cy="4931026"/>
          </a:xfrm>
        </p:spPr>
        <p:txBody>
          <a:bodyPr>
            <a:normAutofit lnSpcReduction="10000"/>
          </a:bodyPr>
          <a:lstStyle/>
          <a:p>
            <a:pPr marL="285750" indent="-285750">
              <a:buClr>
                <a:srgbClr val="7030A0"/>
              </a:buClr>
              <a:buFont typeface="Wingdings" panose="05000000000000000000" pitchFamily="2" charset="2"/>
              <a:buChar char="§"/>
            </a:pPr>
            <a:r>
              <a:rPr lang="en-US" dirty="0"/>
              <a:t>To select a Collection to serve as the </a:t>
            </a:r>
            <a:r>
              <a:rPr lang="en-US" i="1" dirty="0"/>
              <a:t>data source</a:t>
            </a:r>
            <a:r>
              <a:rPr lang="en-US" dirty="0"/>
              <a:t>, click in the </a:t>
            </a:r>
            <a:r>
              <a:rPr lang="en-US" b="1" dirty="0"/>
              <a:t>Collection</a:t>
            </a:r>
            <a:r>
              <a:rPr lang="en-US" dirty="0"/>
              <a:t> field.</a:t>
            </a:r>
          </a:p>
          <a:p>
            <a:pPr marL="285750" indent="-285750">
              <a:buClr>
                <a:srgbClr val="7030A0"/>
              </a:buClr>
              <a:buFont typeface="Wingdings" panose="05000000000000000000" pitchFamily="2" charset="2"/>
              <a:buChar char="§"/>
            </a:pPr>
            <a:r>
              <a:rPr lang="en-US" dirty="0"/>
              <a:t>This action will pull up the </a:t>
            </a:r>
            <a:r>
              <a:rPr lang="en-US" b="1" dirty="0"/>
              <a:t>Collection Search</a:t>
            </a:r>
            <a:r>
              <a:rPr lang="en-US" dirty="0"/>
              <a:t> page. You have the option of searching for a Collection by name or UUID.</a:t>
            </a:r>
          </a:p>
          <a:p>
            <a:pPr marL="285750" indent="-285750">
              <a:buClr>
                <a:srgbClr val="7030A0"/>
              </a:buClr>
              <a:buFont typeface="Wingdings" panose="05000000000000000000" pitchFamily="2" charset="2"/>
              <a:buChar char="§"/>
            </a:pPr>
            <a:r>
              <a:rPr lang="en-US" dirty="0"/>
              <a:t>Globus also provides convenient shortcuts to access Collections:</a:t>
            </a:r>
          </a:p>
          <a:p>
            <a:pPr marL="742950" lvl="1" indent="-285750">
              <a:buClr>
                <a:srgbClr val="7030A0"/>
              </a:buClr>
              <a:buFont typeface="Wingdings" panose="05000000000000000000" pitchFamily="2" charset="2"/>
              <a:buChar char="§"/>
            </a:pPr>
            <a:r>
              <a:rPr lang="en-US" b="1" dirty="0"/>
              <a:t>Recent:</a:t>
            </a:r>
            <a:r>
              <a:rPr lang="en-US" dirty="0"/>
              <a:t> Recently used Collections for transfer tasks</a:t>
            </a:r>
          </a:p>
          <a:p>
            <a:pPr marL="742950" lvl="1" indent="-285750">
              <a:buClr>
                <a:srgbClr val="7030A0"/>
              </a:buClr>
              <a:buFont typeface="Wingdings" panose="05000000000000000000" pitchFamily="2" charset="2"/>
              <a:buChar char="§"/>
            </a:pPr>
            <a:r>
              <a:rPr lang="en-US" b="1" dirty="0"/>
              <a:t>Bookmarks</a:t>
            </a:r>
            <a:r>
              <a:rPr lang="en-US" dirty="0"/>
              <a:t>: Bookmarked locations for quick and easy access to Collections and Collection Paths</a:t>
            </a:r>
          </a:p>
          <a:p>
            <a:pPr marL="742950" lvl="1" indent="-285750">
              <a:buClr>
                <a:srgbClr val="7030A0"/>
              </a:buClr>
              <a:buFont typeface="Wingdings" panose="05000000000000000000" pitchFamily="2" charset="2"/>
              <a:buChar char="§"/>
            </a:pPr>
            <a:r>
              <a:rPr lang="en-US" b="1" dirty="0"/>
              <a:t>Your Collections:</a:t>
            </a:r>
            <a:r>
              <a:rPr lang="en-US" dirty="0"/>
              <a:t> Globus Connect and Globus Guest Collections that you have created. </a:t>
            </a:r>
            <a:r>
              <a:rPr lang="en-US" i="1" dirty="0"/>
              <a:t>This is where you will find your Globus Connect Personal Collection</a:t>
            </a:r>
          </a:p>
          <a:p>
            <a:pPr marL="742950" lvl="1" indent="-285750">
              <a:buClr>
                <a:srgbClr val="7030A0"/>
              </a:buClr>
              <a:buFont typeface="Wingdings" panose="05000000000000000000" pitchFamily="2" charset="2"/>
              <a:buChar char="§"/>
            </a:pPr>
            <a:r>
              <a:rPr lang="en-US" b="1" dirty="0"/>
              <a:t>Shared With You</a:t>
            </a:r>
            <a:r>
              <a:rPr lang="en-US" dirty="0"/>
              <a:t>: Globus Guest Collections that have been created by other users and shared with you</a:t>
            </a:r>
            <a:endParaRPr lang="en-US" b="1" dirty="0"/>
          </a:p>
        </p:txBody>
      </p:sp>
      <p:sp>
        <p:nvSpPr>
          <p:cNvPr id="5" name="Slide Number Placeholder 4">
            <a:extLst>
              <a:ext uri="{FF2B5EF4-FFF2-40B4-BE49-F238E27FC236}">
                <a16:creationId xmlns:a16="http://schemas.microsoft.com/office/drawing/2014/main" id="{E64D4655-DB1C-B823-93AC-156745AFA850}"/>
              </a:ext>
            </a:extLst>
          </p:cNvPr>
          <p:cNvSpPr>
            <a:spLocks noGrp="1"/>
          </p:cNvSpPr>
          <p:nvPr>
            <p:ph type="sldNum" sz="quarter" idx="12"/>
          </p:nvPr>
        </p:nvSpPr>
        <p:spPr/>
        <p:txBody>
          <a:bodyPr/>
          <a:lstStyle/>
          <a:p>
            <a:fld id="{106E12CD-FCB1-464E-A775-0B83FDDACE03}" type="slidenum">
              <a:rPr lang="en-US" smtClean="0"/>
              <a:pPr/>
              <a:t>24</a:t>
            </a:fld>
            <a:endParaRPr lang="en-US"/>
          </a:p>
        </p:txBody>
      </p:sp>
      <p:pic>
        <p:nvPicPr>
          <p:cNvPr id="11" name="Content Placeholder 10">
            <a:extLst>
              <a:ext uri="{FF2B5EF4-FFF2-40B4-BE49-F238E27FC236}">
                <a16:creationId xmlns:a16="http://schemas.microsoft.com/office/drawing/2014/main" id="{287423CC-4682-5608-A3E8-F2A1C6A186A7}"/>
              </a:ext>
            </a:extLst>
          </p:cNvPr>
          <p:cNvPicPr>
            <a:picLocks noGrp="1" noChangeAspect="1"/>
          </p:cNvPicPr>
          <p:nvPr>
            <p:ph idx="1"/>
          </p:nvPr>
        </p:nvPicPr>
        <p:blipFill rotWithShape="1">
          <a:blip r:embed="rId2"/>
          <a:srcRect l="1" r="1083"/>
          <a:stretch/>
        </p:blipFill>
        <p:spPr>
          <a:xfrm>
            <a:off x="3575049" y="1676401"/>
            <a:ext cx="5304013" cy="2910534"/>
          </a:xfrm>
        </p:spPr>
      </p:pic>
      <p:sp>
        <p:nvSpPr>
          <p:cNvPr id="12" name="Arrow: Right 11">
            <a:extLst>
              <a:ext uri="{FF2B5EF4-FFF2-40B4-BE49-F238E27FC236}">
                <a16:creationId xmlns:a16="http://schemas.microsoft.com/office/drawing/2014/main" id="{2F0FAF81-AE70-20ED-9382-2521008E9639}"/>
              </a:ext>
            </a:extLst>
          </p:cNvPr>
          <p:cNvSpPr/>
          <p:nvPr/>
        </p:nvSpPr>
        <p:spPr>
          <a:xfrm rot="10800000">
            <a:off x="5451077" y="3946358"/>
            <a:ext cx="385443" cy="20739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6317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FAE5-AD4D-82B1-F389-7D64E2046FE6}"/>
              </a:ext>
            </a:extLst>
          </p:cNvPr>
          <p:cNvSpPr>
            <a:spLocks noGrp="1"/>
          </p:cNvSpPr>
          <p:nvPr>
            <p:ph type="title"/>
          </p:nvPr>
        </p:nvSpPr>
        <p:spPr>
          <a:xfrm>
            <a:off x="457200" y="273050"/>
            <a:ext cx="8229600" cy="615089"/>
          </a:xfrm>
        </p:spPr>
        <p:txBody>
          <a:bodyPr>
            <a:normAutofit/>
          </a:bodyPr>
          <a:lstStyle/>
          <a:p>
            <a:pPr algn="ctr"/>
            <a:r>
              <a:rPr lang="en-US" sz="3200" dirty="0">
                <a:solidFill>
                  <a:srgbClr val="7030A0"/>
                </a:solidFill>
              </a:rPr>
              <a:t>Selecting Destination of Transfer</a:t>
            </a:r>
          </a:p>
        </p:txBody>
      </p:sp>
      <p:sp>
        <p:nvSpPr>
          <p:cNvPr id="4" name="Text Placeholder 3">
            <a:extLst>
              <a:ext uri="{FF2B5EF4-FFF2-40B4-BE49-F238E27FC236}">
                <a16:creationId xmlns:a16="http://schemas.microsoft.com/office/drawing/2014/main" id="{24D9FF2E-A591-3143-093C-F2D4D787FFA1}"/>
              </a:ext>
            </a:extLst>
          </p:cNvPr>
          <p:cNvSpPr>
            <a:spLocks noGrp="1"/>
          </p:cNvSpPr>
          <p:nvPr>
            <p:ph type="body" sz="half" idx="2"/>
          </p:nvPr>
        </p:nvSpPr>
        <p:spPr>
          <a:xfrm>
            <a:off x="457200" y="1026696"/>
            <a:ext cx="3008313" cy="5099468"/>
          </a:xfrm>
        </p:spPr>
        <p:txBody>
          <a:bodyPr>
            <a:noAutofit/>
          </a:bodyPr>
          <a:lstStyle/>
          <a:p>
            <a:pPr marL="285750" indent="-285750">
              <a:buClr>
                <a:srgbClr val="7030A0"/>
              </a:buClr>
              <a:buFont typeface="Wingdings" panose="05000000000000000000" pitchFamily="2" charset="2"/>
              <a:buChar char="§"/>
            </a:pPr>
            <a:r>
              <a:rPr lang="en-US" sz="1600" dirty="0"/>
              <a:t>To select a Collection to serve as the </a:t>
            </a:r>
            <a:r>
              <a:rPr lang="en-US" sz="1600" i="1" dirty="0"/>
              <a:t>data destination</a:t>
            </a:r>
            <a:r>
              <a:rPr lang="en-US" sz="1600" dirty="0"/>
              <a:t>, click in the </a:t>
            </a:r>
            <a:r>
              <a:rPr lang="en-US" sz="1600" b="1" dirty="0"/>
              <a:t>Collection</a:t>
            </a:r>
            <a:r>
              <a:rPr lang="en-US" sz="1600" dirty="0"/>
              <a:t> field.</a:t>
            </a:r>
          </a:p>
          <a:p>
            <a:pPr marL="285750" indent="-285750">
              <a:buClr>
                <a:srgbClr val="7030A0"/>
              </a:buClr>
              <a:buFont typeface="Wingdings" panose="05000000000000000000" pitchFamily="2" charset="2"/>
              <a:buChar char="§"/>
            </a:pPr>
            <a:r>
              <a:rPr lang="en-US" sz="1600" dirty="0"/>
              <a:t>This action will pull up the </a:t>
            </a:r>
            <a:r>
              <a:rPr lang="en-US" sz="1600" b="1" dirty="0"/>
              <a:t>Collection Search</a:t>
            </a:r>
            <a:r>
              <a:rPr lang="en-US" sz="1600" dirty="0"/>
              <a:t> page. You have the option of searching for a Collection by name or UUID.</a:t>
            </a:r>
          </a:p>
          <a:p>
            <a:pPr marL="285750" indent="-285750">
              <a:buClr>
                <a:srgbClr val="7030A0"/>
              </a:buClr>
              <a:buFont typeface="Wingdings" panose="05000000000000000000" pitchFamily="2" charset="2"/>
              <a:buChar char="§"/>
            </a:pPr>
            <a:r>
              <a:rPr lang="en-US" sz="1600" dirty="0"/>
              <a:t>You can type Northwestern Quest into the search bar or the UUID.</a:t>
            </a:r>
          </a:p>
          <a:p>
            <a:pPr marL="285750" indent="-285750">
              <a:buClr>
                <a:srgbClr val="7030A0"/>
              </a:buClr>
              <a:buFont typeface="Wingdings" panose="05000000000000000000" pitchFamily="2" charset="2"/>
              <a:buChar char="§"/>
            </a:pPr>
            <a:r>
              <a:rPr lang="en-US" sz="1600" dirty="0"/>
              <a:t>Several Collections will be listed with Northwestern Quest in the name, but you will want to select the </a:t>
            </a:r>
            <a:r>
              <a:rPr lang="en-US" sz="1600" i="1" dirty="0"/>
              <a:t>Subscribed Mapped Collection (GCS) on </a:t>
            </a:r>
            <a:r>
              <a:rPr lang="en-US" sz="1600" b="1" i="1" dirty="0"/>
              <a:t>Northwestern Quest – qglobus11</a:t>
            </a:r>
            <a:endParaRPr lang="en-US" sz="1600" dirty="0"/>
          </a:p>
        </p:txBody>
      </p:sp>
      <p:sp>
        <p:nvSpPr>
          <p:cNvPr id="5" name="Slide Number Placeholder 4">
            <a:extLst>
              <a:ext uri="{FF2B5EF4-FFF2-40B4-BE49-F238E27FC236}">
                <a16:creationId xmlns:a16="http://schemas.microsoft.com/office/drawing/2014/main" id="{E64D4655-DB1C-B823-93AC-156745AFA850}"/>
              </a:ext>
            </a:extLst>
          </p:cNvPr>
          <p:cNvSpPr>
            <a:spLocks noGrp="1"/>
          </p:cNvSpPr>
          <p:nvPr>
            <p:ph type="sldNum" sz="quarter" idx="12"/>
          </p:nvPr>
        </p:nvSpPr>
        <p:spPr/>
        <p:txBody>
          <a:bodyPr/>
          <a:lstStyle/>
          <a:p>
            <a:fld id="{106E12CD-FCB1-464E-A775-0B83FDDACE03}" type="slidenum">
              <a:rPr lang="en-US" smtClean="0"/>
              <a:pPr/>
              <a:t>25</a:t>
            </a:fld>
            <a:endParaRPr lang="en-US"/>
          </a:p>
        </p:txBody>
      </p:sp>
      <p:pic>
        <p:nvPicPr>
          <p:cNvPr id="14" name="Content Placeholder 13">
            <a:extLst>
              <a:ext uri="{FF2B5EF4-FFF2-40B4-BE49-F238E27FC236}">
                <a16:creationId xmlns:a16="http://schemas.microsoft.com/office/drawing/2014/main" id="{536F3783-77E0-6619-6CFA-44613D383D56}"/>
              </a:ext>
            </a:extLst>
          </p:cNvPr>
          <p:cNvPicPr>
            <a:picLocks noGrp="1" noChangeAspect="1"/>
          </p:cNvPicPr>
          <p:nvPr>
            <p:ph idx="1"/>
          </p:nvPr>
        </p:nvPicPr>
        <p:blipFill>
          <a:blip r:embed="rId2"/>
          <a:stretch>
            <a:fillRect/>
          </a:stretch>
        </p:blipFill>
        <p:spPr>
          <a:xfrm>
            <a:off x="3575050" y="1660358"/>
            <a:ext cx="5368784" cy="2937845"/>
          </a:xfrm>
        </p:spPr>
      </p:pic>
      <p:sp>
        <p:nvSpPr>
          <p:cNvPr id="12" name="Arrow: Right 11">
            <a:extLst>
              <a:ext uri="{FF2B5EF4-FFF2-40B4-BE49-F238E27FC236}">
                <a16:creationId xmlns:a16="http://schemas.microsoft.com/office/drawing/2014/main" id="{2F0FAF81-AE70-20ED-9382-2521008E9639}"/>
              </a:ext>
            </a:extLst>
          </p:cNvPr>
          <p:cNvSpPr/>
          <p:nvPr/>
        </p:nvSpPr>
        <p:spPr>
          <a:xfrm rot="10800000">
            <a:off x="7721144" y="3876936"/>
            <a:ext cx="684918" cy="147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727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93DCC-46D4-A40E-112F-4D0AF91CEAAB}"/>
              </a:ext>
            </a:extLst>
          </p:cNvPr>
          <p:cNvSpPr>
            <a:spLocks noGrp="1"/>
          </p:cNvSpPr>
          <p:nvPr>
            <p:ph type="title"/>
          </p:nvPr>
        </p:nvSpPr>
        <p:spPr>
          <a:xfrm>
            <a:off x="457200" y="274638"/>
            <a:ext cx="8229600" cy="567573"/>
          </a:xfrm>
        </p:spPr>
        <p:txBody>
          <a:bodyPr>
            <a:noAutofit/>
          </a:bodyPr>
          <a:lstStyle/>
          <a:p>
            <a:r>
              <a:rPr lang="en-US" sz="3200" b="1" dirty="0">
                <a:solidFill>
                  <a:srgbClr val="7030A0"/>
                </a:solidFill>
              </a:rPr>
              <a:t>File Manager: Transfer &amp; Timer Options</a:t>
            </a:r>
          </a:p>
        </p:txBody>
      </p:sp>
      <p:pic>
        <p:nvPicPr>
          <p:cNvPr id="9" name="Picture 6">
            <a:extLst>
              <a:ext uri="{FF2B5EF4-FFF2-40B4-BE49-F238E27FC236}">
                <a16:creationId xmlns:a16="http://schemas.microsoft.com/office/drawing/2014/main" id="{C410ADE4-1CEC-F8D3-E201-FC57F6E974A8}"/>
              </a:ext>
            </a:extLst>
          </p:cNvPr>
          <p:cNvPicPr>
            <a:picLocks noGrp="1" noChangeAspect="1"/>
          </p:cNvPicPr>
          <p:nvPr>
            <p:ph idx="1"/>
          </p:nvPr>
        </p:nvPicPr>
        <p:blipFill>
          <a:blip r:embed="rId2"/>
          <a:stretch/>
        </p:blipFill>
        <p:spPr>
          <a:xfrm>
            <a:off x="2142328" y="829248"/>
            <a:ext cx="4859344" cy="5296915"/>
          </a:xfrm>
          <a:prstGeom prst="rect">
            <a:avLst/>
          </a:prstGeom>
        </p:spPr>
      </p:pic>
      <p:sp>
        <p:nvSpPr>
          <p:cNvPr id="3" name="Slide Number Placeholder 2">
            <a:extLst>
              <a:ext uri="{FF2B5EF4-FFF2-40B4-BE49-F238E27FC236}">
                <a16:creationId xmlns:a16="http://schemas.microsoft.com/office/drawing/2014/main" id="{B935FD22-830F-B1AF-5167-FB19B56AE725}"/>
              </a:ext>
            </a:extLst>
          </p:cNvPr>
          <p:cNvSpPr>
            <a:spLocks noGrp="1"/>
          </p:cNvSpPr>
          <p:nvPr>
            <p:ph type="sldNum" sz="quarter" idx="12"/>
          </p:nvPr>
        </p:nvSpPr>
        <p:spPr/>
        <p:txBody>
          <a:bodyPr/>
          <a:lstStyle/>
          <a:p>
            <a:fld id="{106E12CD-FCB1-464E-A775-0B83FDDACE03}" type="slidenum">
              <a:rPr lang="en-US" smtClean="0"/>
              <a:pPr/>
              <a:t>26</a:t>
            </a:fld>
            <a:endParaRPr lang="en-US"/>
          </a:p>
        </p:txBody>
      </p:sp>
      <p:sp>
        <p:nvSpPr>
          <p:cNvPr id="6" name="TextBox 5">
            <a:extLst>
              <a:ext uri="{FF2B5EF4-FFF2-40B4-BE49-F238E27FC236}">
                <a16:creationId xmlns:a16="http://schemas.microsoft.com/office/drawing/2014/main" id="{65FF8F2A-BF9D-D00A-906F-64F380EEF856}"/>
              </a:ext>
            </a:extLst>
          </p:cNvPr>
          <p:cNvSpPr txBox="1"/>
          <p:nvPr/>
        </p:nvSpPr>
        <p:spPr>
          <a:xfrm>
            <a:off x="7465423" y="1751797"/>
            <a:ext cx="1636776" cy="307777"/>
          </a:xfrm>
          <a:prstGeom prst="rect">
            <a:avLst/>
          </a:prstGeom>
          <a:noFill/>
        </p:spPr>
        <p:txBody>
          <a:bodyPr wrap="square" lIns="91440" tIns="45720" rIns="91440" bIns="45720" rtlCol="0" anchor="t">
            <a:spAutoFit/>
          </a:bodyPr>
          <a:lstStyle/>
          <a:p>
            <a:endParaRPr lang="en-US" sz="1400" dirty="0">
              <a:solidFill>
                <a:srgbClr val="4E2A84"/>
              </a:solidFill>
              <a:cs typeface="Calibri"/>
            </a:endParaRPr>
          </a:p>
        </p:txBody>
      </p:sp>
    </p:spTree>
    <p:extLst>
      <p:ext uri="{BB962C8B-B14F-4D97-AF65-F5344CB8AC3E}">
        <p14:creationId xmlns:p14="http://schemas.microsoft.com/office/powerpoint/2010/main" val="4247353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18A2E-66F2-58D6-E142-09319FBB5AE4}"/>
              </a:ext>
            </a:extLst>
          </p:cNvPr>
          <p:cNvSpPr>
            <a:spLocks noGrp="1"/>
          </p:cNvSpPr>
          <p:nvPr>
            <p:ph type="title"/>
          </p:nvPr>
        </p:nvSpPr>
        <p:spPr>
          <a:xfrm>
            <a:off x="457200" y="274638"/>
            <a:ext cx="8229600" cy="727994"/>
          </a:xfrm>
        </p:spPr>
        <p:txBody>
          <a:bodyPr>
            <a:normAutofit/>
          </a:bodyPr>
          <a:lstStyle/>
          <a:p>
            <a:r>
              <a:rPr lang="en-US" sz="2800" b="1" dirty="0">
                <a:solidFill>
                  <a:srgbClr val="7030A0"/>
                </a:solidFill>
              </a:rPr>
              <a:t>Recommended Transfer Options </a:t>
            </a:r>
          </a:p>
        </p:txBody>
      </p:sp>
      <p:sp>
        <p:nvSpPr>
          <p:cNvPr id="4" name="Content Placeholder 3">
            <a:extLst>
              <a:ext uri="{FF2B5EF4-FFF2-40B4-BE49-F238E27FC236}">
                <a16:creationId xmlns:a16="http://schemas.microsoft.com/office/drawing/2014/main" id="{1FE12B65-156E-2F7D-F984-80E5EDF1D1EC}"/>
              </a:ext>
            </a:extLst>
          </p:cNvPr>
          <p:cNvSpPr>
            <a:spLocks noGrp="1"/>
          </p:cNvSpPr>
          <p:nvPr>
            <p:ph idx="1"/>
          </p:nvPr>
        </p:nvSpPr>
        <p:spPr>
          <a:xfrm>
            <a:off x="457200" y="1002632"/>
            <a:ext cx="8229600" cy="5123531"/>
          </a:xfrm>
        </p:spPr>
        <p:txBody>
          <a:bodyPr>
            <a:normAutofit fontScale="62500" lnSpcReduction="20000"/>
          </a:bodyPr>
          <a:lstStyle/>
          <a:p>
            <a:pPr marL="285750" indent="-285750">
              <a:buClr>
                <a:schemeClr val="accent4"/>
              </a:buClr>
              <a:buFont typeface="Wingdings" panose="05000000000000000000" pitchFamily="2" charset="2"/>
              <a:buChar char="§"/>
            </a:pPr>
            <a:r>
              <a:rPr lang="en-US" b="1" dirty="0"/>
              <a:t>Sync</a:t>
            </a:r>
            <a:r>
              <a:rPr lang="en-US" dirty="0"/>
              <a:t>:  Data in your files will only be transferred if it meets a selected criteria when comparing the source to the destination of the transfer. Criteria include:</a:t>
            </a:r>
          </a:p>
          <a:p>
            <a:pPr lvl="1">
              <a:buFont typeface="Arial" panose="020B0604020202020204" pitchFamily="34" charset="0"/>
              <a:buChar char="•"/>
            </a:pPr>
            <a:r>
              <a:rPr lang="en-US" dirty="0"/>
              <a:t>Modification time is newer</a:t>
            </a:r>
          </a:p>
          <a:p>
            <a:pPr lvl="1">
              <a:buFont typeface="Arial" panose="020B0604020202020204" pitchFamily="34" charset="0"/>
              <a:buChar char="•"/>
            </a:pPr>
            <a:r>
              <a:rPr lang="en-US" dirty="0"/>
              <a:t>File size is different</a:t>
            </a:r>
          </a:p>
          <a:p>
            <a:pPr lvl="1">
              <a:buFont typeface="Arial" panose="020B0604020202020204" pitchFamily="34" charset="0"/>
              <a:buChar char="•"/>
            </a:pPr>
            <a:r>
              <a:rPr lang="en-US" dirty="0"/>
              <a:t>File does not exist on destination</a:t>
            </a:r>
          </a:p>
          <a:p>
            <a:pPr lvl="1">
              <a:buFont typeface="Arial" panose="020B0604020202020204" pitchFamily="34" charset="0"/>
              <a:buChar char="•"/>
            </a:pPr>
            <a:r>
              <a:rPr lang="en-US" dirty="0"/>
              <a:t>File checksum is different</a:t>
            </a:r>
          </a:p>
          <a:p>
            <a:pPr marL="457200" lvl="1" indent="0">
              <a:buNone/>
            </a:pPr>
            <a:endParaRPr lang="en-US" dirty="0"/>
          </a:p>
          <a:p>
            <a:pPr marL="285750" indent="-285750">
              <a:buClr>
                <a:schemeClr val="accent4"/>
              </a:buClr>
              <a:buFont typeface="Wingdings" panose="05000000000000000000" pitchFamily="2" charset="2"/>
              <a:buChar char="§"/>
            </a:pPr>
            <a:r>
              <a:rPr lang="en-US" b="1" dirty="0"/>
              <a:t>Preserve Source file modification times:</a:t>
            </a:r>
            <a:r>
              <a:rPr lang="en-US" dirty="0"/>
              <a:t> The last modified date of the file that is copied will retain the date of the original file.</a:t>
            </a:r>
            <a:endParaRPr lang="en-US" b="1" dirty="0"/>
          </a:p>
          <a:p>
            <a:pPr lvl="1"/>
            <a:endParaRPr lang="en-US" dirty="0"/>
          </a:p>
          <a:p>
            <a:pPr marL="285750" indent="-285750">
              <a:buClr>
                <a:schemeClr val="accent4"/>
              </a:buClr>
              <a:buFont typeface="Wingdings" panose="05000000000000000000" pitchFamily="2" charset="2"/>
              <a:buChar char="§"/>
            </a:pPr>
            <a:r>
              <a:rPr lang="en-US" b="1" dirty="0"/>
              <a:t>Encrypt Transfer</a:t>
            </a:r>
            <a:r>
              <a:rPr lang="en-US" dirty="0"/>
              <a:t>:  Data in your files will be encrypted while in transit. Both endpoints must support encryption to ensure a successful transfer.</a:t>
            </a:r>
          </a:p>
          <a:p>
            <a:pPr marL="285750" indent="-285750">
              <a:buFont typeface="Wingdings" panose="05000000000000000000" pitchFamily="2" charset="2"/>
              <a:buChar char="§"/>
            </a:pPr>
            <a:endParaRPr lang="en-US" dirty="0"/>
          </a:p>
          <a:p>
            <a:pPr marL="285750" indent="-285750">
              <a:buClr>
                <a:schemeClr val="accent4"/>
              </a:buClr>
              <a:buFont typeface="Wingdings" panose="05000000000000000000" pitchFamily="2" charset="2"/>
              <a:buChar char="§"/>
            </a:pPr>
            <a:r>
              <a:rPr lang="en-US" b="1" dirty="0"/>
              <a:t>Skip files on source with errors</a:t>
            </a:r>
            <a:r>
              <a:rPr lang="en-US" dirty="0"/>
              <a:t>: </a:t>
            </a:r>
            <a:r>
              <a:rPr lang="en-US" dirty="0">
                <a:latin typeface="museosans"/>
              </a:rPr>
              <a:t>Files on source with "file not found" and "permission denied" errors will be skipped rather than causing the entire transfer procedure to fail.</a:t>
            </a:r>
            <a:endParaRPr lang="en-US" dirty="0">
              <a:latin typeface="Akkurat Pro Regular"/>
            </a:endParaRPr>
          </a:p>
        </p:txBody>
      </p:sp>
      <p:sp>
        <p:nvSpPr>
          <p:cNvPr id="3" name="Slide Number Placeholder 2">
            <a:extLst>
              <a:ext uri="{FF2B5EF4-FFF2-40B4-BE49-F238E27FC236}">
                <a16:creationId xmlns:a16="http://schemas.microsoft.com/office/drawing/2014/main" id="{997F1C9B-17B4-3032-19D7-43FDACAF37F3}"/>
              </a:ext>
            </a:extLst>
          </p:cNvPr>
          <p:cNvSpPr>
            <a:spLocks noGrp="1"/>
          </p:cNvSpPr>
          <p:nvPr>
            <p:ph type="sldNum" sz="quarter" idx="12"/>
          </p:nvPr>
        </p:nvSpPr>
        <p:spPr/>
        <p:txBody>
          <a:bodyPr/>
          <a:lstStyle/>
          <a:p>
            <a:fld id="{106E12CD-FCB1-464E-A775-0B83FDDACE03}" type="slidenum">
              <a:rPr lang="en-US" smtClean="0"/>
              <a:pPr/>
              <a:t>27</a:t>
            </a:fld>
            <a:endParaRPr lang="en-US"/>
          </a:p>
        </p:txBody>
      </p:sp>
    </p:spTree>
    <p:extLst>
      <p:ext uri="{BB962C8B-B14F-4D97-AF65-F5344CB8AC3E}">
        <p14:creationId xmlns:p14="http://schemas.microsoft.com/office/powerpoint/2010/main" val="17799161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F09B0-A029-9EC0-09A5-44579C243EEF}"/>
              </a:ext>
            </a:extLst>
          </p:cNvPr>
          <p:cNvSpPr>
            <a:spLocks noGrp="1"/>
          </p:cNvSpPr>
          <p:nvPr>
            <p:ph type="title"/>
          </p:nvPr>
        </p:nvSpPr>
        <p:spPr/>
        <p:txBody>
          <a:bodyPr>
            <a:normAutofit/>
          </a:bodyPr>
          <a:lstStyle/>
          <a:p>
            <a:r>
              <a:rPr lang="en-US" sz="4400" b="1" dirty="0">
                <a:solidFill>
                  <a:srgbClr val="7030A0"/>
                </a:solidFill>
              </a:rPr>
              <a:t>Submitting the Transfer</a:t>
            </a:r>
            <a:endParaRPr lang="en-US" dirty="0"/>
          </a:p>
        </p:txBody>
      </p:sp>
      <p:pic>
        <p:nvPicPr>
          <p:cNvPr id="6" name="Content Placeholder 5">
            <a:extLst>
              <a:ext uri="{FF2B5EF4-FFF2-40B4-BE49-F238E27FC236}">
                <a16:creationId xmlns:a16="http://schemas.microsoft.com/office/drawing/2014/main" id="{E4E191DA-4210-8DC7-9CB1-056DBFD8F20F}"/>
              </a:ext>
            </a:extLst>
          </p:cNvPr>
          <p:cNvPicPr>
            <a:picLocks noGrp="1" noChangeAspect="1"/>
          </p:cNvPicPr>
          <p:nvPr>
            <p:ph idx="1"/>
          </p:nvPr>
        </p:nvPicPr>
        <p:blipFill>
          <a:blip r:embed="rId2"/>
          <a:stretch>
            <a:fillRect/>
          </a:stretch>
        </p:blipFill>
        <p:spPr>
          <a:xfrm>
            <a:off x="899931" y="1600200"/>
            <a:ext cx="7344137" cy="4525963"/>
          </a:xfrm>
        </p:spPr>
      </p:pic>
      <p:sp>
        <p:nvSpPr>
          <p:cNvPr id="4" name="Slide Number Placeholder 3">
            <a:extLst>
              <a:ext uri="{FF2B5EF4-FFF2-40B4-BE49-F238E27FC236}">
                <a16:creationId xmlns:a16="http://schemas.microsoft.com/office/drawing/2014/main" id="{DAD434AD-4949-D5DC-D182-72AAE0F8E135}"/>
              </a:ext>
            </a:extLst>
          </p:cNvPr>
          <p:cNvSpPr>
            <a:spLocks noGrp="1"/>
          </p:cNvSpPr>
          <p:nvPr>
            <p:ph type="sldNum" sz="quarter" idx="12"/>
          </p:nvPr>
        </p:nvSpPr>
        <p:spPr/>
        <p:txBody>
          <a:bodyPr/>
          <a:lstStyle/>
          <a:p>
            <a:fld id="{106E12CD-FCB1-464E-A775-0B83FDDACE03}" type="slidenum">
              <a:rPr lang="en-US" smtClean="0"/>
              <a:pPr/>
              <a:t>28</a:t>
            </a:fld>
            <a:endParaRPr lang="en-US"/>
          </a:p>
        </p:txBody>
      </p:sp>
      <p:sp>
        <p:nvSpPr>
          <p:cNvPr id="7" name="Arrow: Right 6">
            <a:extLst>
              <a:ext uri="{FF2B5EF4-FFF2-40B4-BE49-F238E27FC236}">
                <a16:creationId xmlns:a16="http://schemas.microsoft.com/office/drawing/2014/main" id="{15E25D92-7C2E-AA00-3942-038556898F86}"/>
              </a:ext>
            </a:extLst>
          </p:cNvPr>
          <p:cNvSpPr/>
          <p:nvPr/>
        </p:nvSpPr>
        <p:spPr>
          <a:xfrm rot="10800000">
            <a:off x="3046633" y="2784204"/>
            <a:ext cx="680674" cy="14761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4746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le 2"/>
          <p:cNvSpPr txBox="1">
            <a:spLocks noGrp="1"/>
          </p:cNvSpPr>
          <p:nvPr>
            <p:ph type="title"/>
          </p:nvPr>
        </p:nvSpPr>
        <p:spPr>
          <a:prstGeom prst="rect">
            <a:avLst/>
          </a:prstGeom>
        </p:spPr>
        <p:txBody>
          <a:bodyPr/>
          <a:lstStyle/>
          <a:p>
            <a:pPr algn="ctr"/>
            <a:r>
              <a:rPr lang="en-US" b="1" dirty="0"/>
              <a:t>What is </a:t>
            </a:r>
            <a:r>
              <a:rPr b="1" dirty="0"/>
              <a:t>Globus</a:t>
            </a:r>
            <a:r>
              <a:rPr lang="en-US" b="1" dirty="0"/>
              <a:t>?</a:t>
            </a:r>
            <a:endParaRPr b="1" dirty="0"/>
          </a:p>
        </p:txBody>
      </p:sp>
      <p:sp>
        <p:nvSpPr>
          <p:cNvPr id="214" name="Text Placeholder 3"/>
          <p:cNvSpPr txBox="1">
            <a:spLocks noGrp="1"/>
          </p:cNvSpPr>
          <p:nvPr>
            <p:ph type="body" idx="1"/>
          </p:nvPr>
        </p:nvSpPr>
        <p:spPr>
          <a:xfrm>
            <a:off x="152400" y="1435768"/>
            <a:ext cx="8991600" cy="4616116"/>
          </a:xfrm>
          <a:prstGeom prst="rect">
            <a:avLst/>
          </a:prstGeom>
        </p:spPr>
        <p:txBody>
          <a:bodyPr vert="horz" lIns="45719" tIns="45720" rIns="45719" bIns="45720" rtlCol="0" anchor="t">
            <a:normAutofit fontScale="62500" lnSpcReduction="20000"/>
          </a:bodyPr>
          <a:lstStyle/>
          <a:p>
            <a:pPr marL="0" indent="0" defTabSz="512051">
              <a:buNone/>
              <a:defRPr sz="3359"/>
            </a:pPr>
            <a:r>
              <a:rPr lang="en-US" sz="3350" dirty="0"/>
              <a:t>Globus enables users to transfer and manage data between endpoints that Globus calls </a:t>
            </a:r>
            <a:r>
              <a:rPr lang="en-US" sz="3350" i="1" dirty="0"/>
              <a:t>Collections</a:t>
            </a:r>
            <a:r>
              <a:rPr lang="en-US" sz="3350" dirty="0"/>
              <a:t>.</a:t>
            </a:r>
          </a:p>
          <a:p>
            <a:pPr marL="0" indent="0" defTabSz="512051">
              <a:buNone/>
              <a:defRPr sz="3359"/>
            </a:pPr>
            <a:endParaRPr lang="en-US" sz="3350" dirty="0"/>
          </a:p>
          <a:p>
            <a:pPr marL="0" indent="0" defTabSz="512051">
              <a:buNone/>
              <a:defRPr sz="3359"/>
            </a:pPr>
            <a:r>
              <a:rPr lang="en-US" sz="3350" dirty="0"/>
              <a:t>Globus transfers leverage advanced protocols that provide users with:</a:t>
            </a:r>
          </a:p>
          <a:p>
            <a:pPr lvl="1" defTabSz="512051">
              <a:defRPr sz="3359"/>
            </a:pPr>
            <a:r>
              <a:rPr lang="en-US" sz="3350" dirty="0"/>
              <a:t>High performance data transfers optimized via GFTP</a:t>
            </a:r>
          </a:p>
          <a:p>
            <a:pPr marL="889000" lvl="1" indent="-457200" defTabSz="512051">
              <a:defRPr sz="3359"/>
            </a:pPr>
            <a:endParaRPr lang="en-US" sz="3350" dirty="0"/>
          </a:p>
          <a:p>
            <a:pPr lvl="1" defTabSz="512051">
              <a:defRPr sz="3359"/>
            </a:pPr>
            <a:r>
              <a:rPr lang="en-US" sz="3350" dirty="0"/>
              <a:t>Automatic fault recovery and error checking</a:t>
            </a:r>
          </a:p>
          <a:p>
            <a:pPr lvl="2" defTabSz="512051">
              <a:buClrTx/>
              <a:defRPr sz="3359"/>
            </a:pPr>
            <a:r>
              <a:rPr lang="en-US" sz="3350" dirty="0"/>
              <a:t>Fire and forget functionality</a:t>
            </a:r>
          </a:p>
          <a:p>
            <a:pPr marL="889000" lvl="1" indent="-457200" defTabSz="512051">
              <a:defRPr sz="3359"/>
            </a:pPr>
            <a:endParaRPr lang="en-US" sz="3350" dirty="0"/>
          </a:p>
          <a:p>
            <a:pPr lvl="1" defTabSz="512051">
              <a:defRPr sz="3359"/>
            </a:pPr>
            <a:r>
              <a:rPr lang="en-US" sz="3350" dirty="0"/>
              <a:t>Encryption in transit (HTTPS)</a:t>
            </a:r>
          </a:p>
          <a:p>
            <a:pPr marL="889000" lvl="1" indent="-457200" defTabSz="512051">
              <a:defRPr sz="3359"/>
            </a:pPr>
            <a:endParaRPr lang="en-US" sz="3350" dirty="0"/>
          </a:p>
          <a:p>
            <a:pPr lvl="1" defTabSz="512051">
              <a:defRPr sz="3359"/>
            </a:pPr>
            <a:r>
              <a:rPr lang="en-US" sz="3350" dirty="0"/>
              <a:t>Post-transfer file integrity verification</a:t>
            </a:r>
          </a:p>
          <a:p>
            <a:pPr marL="0" indent="0" defTabSz="512051">
              <a:buNone/>
              <a:defRPr sz="3359"/>
            </a:pPr>
            <a:endParaRPr lang="en-US" sz="3350" dirty="0"/>
          </a:p>
          <a:p>
            <a:pPr marL="0" indent="0" defTabSz="512051">
              <a:buNone/>
              <a:defRPr sz="3359"/>
            </a:pPr>
            <a:endParaRPr lang="en-US" sz="3350" dirty="0"/>
          </a:p>
          <a:p>
            <a:pPr marL="0" indent="0" defTabSz="512051">
              <a:buNone/>
              <a:defRPr sz="3359"/>
            </a:pPr>
            <a:endParaRPr lang="en-US" sz="3300" dirty="0"/>
          </a:p>
          <a:p>
            <a:pPr marL="336550" indent="-336550" defTabSz="512051">
              <a:buSzPct val="100000"/>
              <a:buChar char="•"/>
              <a:defRPr sz="3359"/>
            </a:pPr>
            <a:endParaRPr lang="en-US" sz="3350" dirty="0"/>
          </a:p>
        </p:txBody>
      </p:sp>
      <p:sp>
        <p:nvSpPr>
          <p:cNvPr id="215" name="Slide Number Placeholder 5"/>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extLst>
      <p:ext uri="{BB962C8B-B14F-4D97-AF65-F5344CB8AC3E}">
        <p14:creationId xmlns:p14="http://schemas.microsoft.com/office/powerpoint/2010/main" val="252483976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86254-CFCF-55C2-51B0-6506CD967469}"/>
              </a:ext>
            </a:extLst>
          </p:cNvPr>
          <p:cNvSpPr>
            <a:spLocks noGrp="1"/>
          </p:cNvSpPr>
          <p:nvPr>
            <p:ph type="title"/>
          </p:nvPr>
        </p:nvSpPr>
        <p:spPr>
          <a:xfrm>
            <a:off x="457200" y="274638"/>
            <a:ext cx="8229600" cy="687888"/>
          </a:xfrm>
        </p:spPr>
        <p:txBody>
          <a:bodyPr>
            <a:normAutofit/>
          </a:bodyPr>
          <a:lstStyle/>
          <a:p>
            <a:pPr algn="ctr"/>
            <a:r>
              <a:rPr lang="en-US" sz="3600" b="1" dirty="0">
                <a:solidFill>
                  <a:srgbClr val="7030A0"/>
                </a:solidFill>
              </a:rPr>
              <a:t>Monitoring Transfer Status</a:t>
            </a:r>
          </a:p>
        </p:txBody>
      </p:sp>
      <p:sp>
        <p:nvSpPr>
          <p:cNvPr id="3" name="Slide Number Placeholder 2">
            <a:extLst>
              <a:ext uri="{FF2B5EF4-FFF2-40B4-BE49-F238E27FC236}">
                <a16:creationId xmlns:a16="http://schemas.microsoft.com/office/drawing/2014/main" id="{CF8C4B1C-5660-BC92-FA21-EA15F164AD6F}"/>
              </a:ext>
            </a:extLst>
          </p:cNvPr>
          <p:cNvSpPr>
            <a:spLocks noGrp="1"/>
          </p:cNvSpPr>
          <p:nvPr>
            <p:ph type="sldNum" sz="quarter" idx="12"/>
          </p:nvPr>
        </p:nvSpPr>
        <p:spPr/>
        <p:txBody>
          <a:bodyPr/>
          <a:lstStyle/>
          <a:p>
            <a:fld id="{106E12CD-FCB1-464E-A775-0B83FDDACE03}" type="slidenum">
              <a:rPr lang="en-US" smtClean="0"/>
              <a:pPr/>
              <a:t>29</a:t>
            </a:fld>
            <a:endParaRPr lang="en-US"/>
          </a:p>
        </p:txBody>
      </p:sp>
      <p:pic>
        <p:nvPicPr>
          <p:cNvPr id="7" name="Content Placeholder 6">
            <a:extLst>
              <a:ext uri="{FF2B5EF4-FFF2-40B4-BE49-F238E27FC236}">
                <a16:creationId xmlns:a16="http://schemas.microsoft.com/office/drawing/2014/main" id="{231602DE-3CE8-3DD7-9341-A7FAD2C2A3B4}"/>
              </a:ext>
            </a:extLst>
          </p:cNvPr>
          <p:cNvPicPr>
            <a:picLocks noGrp="1" noChangeAspect="1"/>
          </p:cNvPicPr>
          <p:nvPr>
            <p:ph idx="1"/>
          </p:nvPr>
        </p:nvPicPr>
        <p:blipFill rotWithShape="1">
          <a:blip r:embed="rId2"/>
          <a:srcRect l="822" r="1"/>
          <a:stretch/>
        </p:blipFill>
        <p:spPr>
          <a:xfrm>
            <a:off x="524856" y="2314209"/>
            <a:ext cx="8161943" cy="3097945"/>
          </a:xfrm>
        </p:spPr>
      </p:pic>
    </p:spTree>
    <p:extLst>
      <p:ext uri="{BB962C8B-B14F-4D97-AF65-F5344CB8AC3E}">
        <p14:creationId xmlns:p14="http://schemas.microsoft.com/office/powerpoint/2010/main" val="2792700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86254-CFCF-55C2-51B0-6506CD967469}"/>
              </a:ext>
            </a:extLst>
          </p:cNvPr>
          <p:cNvSpPr>
            <a:spLocks noGrp="1"/>
          </p:cNvSpPr>
          <p:nvPr>
            <p:ph type="title"/>
          </p:nvPr>
        </p:nvSpPr>
        <p:spPr>
          <a:xfrm>
            <a:off x="457200" y="274638"/>
            <a:ext cx="8229600" cy="687888"/>
          </a:xfrm>
        </p:spPr>
        <p:txBody>
          <a:bodyPr>
            <a:normAutofit/>
          </a:bodyPr>
          <a:lstStyle/>
          <a:p>
            <a:pPr algn="ctr"/>
            <a:r>
              <a:rPr lang="en-US" sz="2800" b="1" dirty="0">
                <a:solidFill>
                  <a:srgbClr val="7030A0"/>
                </a:solidFill>
              </a:rPr>
              <a:t>Monitoring Transfer Status: Overview</a:t>
            </a:r>
          </a:p>
        </p:txBody>
      </p:sp>
      <p:sp>
        <p:nvSpPr>
          <p:cNvPr id="3" name="Slide Number Placeholder 2">
            <a:extLst>
              <a:ext uri="{FF2B5EF4-FFF2-40B4-BE49-F238E27FC236}">
                <a16:creationId xmlns:a16="http://schemas.microsoft.com/office/drawing/2014/main" id="{CF8C4B1C-5660-BC92-FA21-EA15F164AD6F}"/>
              </a:ext>
            </a:extLst>
          </p:cNvPr>
          <p:cNvSpPr>
            <a:spLocks noGrp="1"/>
          </p:cNvSpPr>
          <p:nvPr>
            <p:ph type="sldNum" sz="quarter" idx="12"/>
          </p:nvPr>
        </p:nvSpPr>
        <p:spPr/>
        <p:txBody>
          <a:bodyPr/>
          <a:lstStyle/>
          <a:p>
            <a:fld id="{106E12CD-FCB1-464E-A775-0B83FDDACE03}" type="slidenum">
              <a:rPr lang="en-US" smtClean="0"/>
              <a:pPr/>
              <a:t>30</a:t>
            </a:fld>
            <a:endParaRPr lang="en-US"/>
          </a:p>
        </p:txBody>
      </p:sp>
      <p:pic>
        <p:nvPicPr>
          <p:cNvPr id="7" name="Content Placeholder 6">
            <a:extLst>
              <a:ext uri="{FF2B5EF4-FFF2-40B4-BE49-F238E27FC236}">
                <a16:creationId xmlns:a16="http://schemas.microsoft.com/office/drawing/2014/main" id="{E3B64700-71E2-EEAF-6FC8-0401836BDA56}"/>
              </a:ext>
            </a:extLst>
          </p:cNvPr>
          <p:cNvPicPr>
            <a:picLocks noGrp="1" noChangeAspect="1"/>
          </p:cNvPicPr>
          <p:nvPr>
            <p:ph idx="1"/>
          </p:nvPr>
        </p:nvPicPr>
        <p:blipFill>
          <a:blip r:embed="rId2"/>
          <a:stretch>
            <a:fillRect/>
          </a:stretch>
        </p:blipFill>
        <p:spPr>
          <a:xfrm>
            <a:off x="795727" y="1166018"/>
            <a:ext cx="7552546" cy="4525963"/>
          </a:xfrm>
        </p:spPr>
      </p:pic>
    </p:spTree>
    <p:extLst>
      <p:ext uri="{BB962C8B-B14F-4D97-AF65-F5344CB8AC3E}">
        <p14:creationId xmlns:p14="http://schemas.microsoft.com/office/powerpoint/2010/main" val="3120865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86254-CFCF-55C2-51B0-6506CD967469}"/>
              </a:ext>
            </a:extLst>
          </p:cNvPr>
          <p:cNvSpPr>
            <a:spLocks noGrp="1"/>
          </p:cNvSpPr>
          <p:nvPr>
            <p:ph type="title"/>
          </p:nvPr>
        </p:nvSpPr>
        <p:spPr>
          <a:xfrm>
            <a:off x="457200" y="274638"/>
            <a:ext cx="8229600" cy="687888"/>
          </a:xfrm>
        </p:spPr>
        <p:txBody>
          <a:bodyPr>
            <a:normAutofit/>
          </a:bodyPr>
          <a:lstStyle/>
          <a:p>
            <a:pPr algn="ctr"/>
            <a:r>
              <a:rPr lang="en-US" sz="2800" b="1" dirty="0">
                <a:solidFill>
                  <a:srgbClr val="7030A0"/>
                </a:solidFill>
              </a:rPr>
              <a:t>Monitoring Globus transfer status: Event Log</a:t>
            </a:r>
          </a:p>
        </p:txBody>
      </p:sp>
      <p:sp>
        <p:nvSpPr>
          <p:cNvPr id="3" name="Slide Number Placeholder 2">
            <a:extLst>
              <a:ext uri="{FF2B5EF4-FFF2-40B4-BE49-F238E27FC236}">
                <a16:creationId xmlns:a16="http://schemas.microsoft.com/office/drawing/2014/main" id="{CF8C4B1C-5660-BC92-FA21-EA15F164AD6F}"/>
              </a:ext>
            </a:extLst>
          </p:cNvPr>
          <p:cNvSpPr>
            <a:spLocks noGrp="1"/>
          </p:cNvSpPr>
          <p:nvPr>
            <p:ph type="sldNum" sz="quarter" idx="12"/>
          </p:nvPr>
        </p:nvSpPr>
        <p:spPr/>
        <p:txBody>
          <a:bodyPr/>
          <a:lstStyle/>
          <a:p>
            <a:fld id="{106E12CD-FCB1-464E-A775-0B83FDDACE03}" type="slidenum">
              <a:rPr lang="en-US" smtClean="0"/>
              <a:pPr/>
              <a:t>31</a:t>
            </a:fld>
            <a:endParaRPr lang="en-US"/>
          </a:p>
        </p:txBody>
      </p:sp>
      <p:pic>
        <p:nvPicPr>
          <p:cNvPr id="8" name="Content Placeholder 7">
            <a:extLst>
              <a:ext uri="{FF2B5EF4-FFF2-40B4-BE49-F238E27FC236}">
                <a16:creationId xmlns:a16="http://schemas.microsoft.com/office/drawing/2014/main" id="{760547B3-3CF1-D879-922C-3808979739CD}"/>
              </a:ext>
            </a:extLst>
          </p:cNvPr>
          <p:cNvPicPr>
            <a:picLocks noGrp="1" noChangeAspect="1"/>
          </p:cNvPicPr>
          <p:nvPr>
            <p:ph idx="1"/>
          </p:nvPr>
        </p:nvPicPr>
        <p:blipFill>
          <a:blip r:embed="rId2"/>
          <a:stretch>
            <a:fillRect/>
          </a:stretch>
        </p:blipFill>
        <p:spPr>
          <a:xfrm>
            <a:off x="457200" y="1410396"/>
            <a:ext cx="8229600" cy="2249041"/>
          </a:xfrm>
        </p:spPr>
      </p:pic>
    </p:spTree>
    <p:extLst>
      <p:ext uri="{BB962C8B-B14F-4D97-AF65-F5344CB8AC3E}">
        <p14:creationId xmlns:p14="http://schemas.microsoft.com/office/powerpoint/2010/main" val="32161262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86254-CFCF-55C2-51B0-6506CD967469}"/>
              </a:ext>
            </a:extLst>
          </p:cNvPr>
          <p:cNvSpPr>
            <a:spLocks noGrp="1"/>
          </p:cNvSpPr>
          <p:nvPr>
            <p:ph type="title"/>
          </p:nvPr>
        </p:nvSpPr>
        <p:spPr>
          <a:xfrm>
            <a:off x="457200" y="274638"/>
            <a:ext cx="8229600" cy="687888"/>
          </a:xfrm>
        </p:spPr>
        <p:txBody>
          <a:bodyPr>
            <a:normAutofit/>
          </a:bodyPr>
          <a:lstStyle/>
          <a:p>
            <a:pPr algn="ctr"/>
            <a:r>
              <a:rPr lang="en-US" sz="2800" b="1" dirty="0">
                <a:solidFill>
                  <a:srgbClr val="7030A0"/>
                </a:solidFill>
              </a:rPr>
              <a:t>Event Log w/ Errors</a:t>
            </a:r>
          </a:p>
        </p:txBody>
      </p:sp>
      <p:sp>
        <p:nvSpPr>
          <p:cNvPr id="3" name="Slide Number Placeholder 2">
            <a:extLst>
              <a:ext uri="{FF2B5EF4-FFF2-40B4-BE49-F238E27FC236}">
                <a16:creationId xmlns:a16="http://schemas.microsoft.com/office/drawing/2014/main" id="{CF8C4B1C-5660-BC92-FA21-EA15F164AD6F}"/>
              </a:ext>
            </a:extLst>
          </p:cNvPr>
          <p:cNvSpPr>
            <a:spLocks noGrp="1"/>
          </p:cNvSpPr>
          <p:nvPr>
            <p:ph type="sldNum" sz="quarter" idx="12"/>
          </p:nvPr>
        </p:nvSpPr>
        <p:spPr/>
        <p:txBody>
          <a:bodyPr/>
          <a:lstStyle/>
          <a:p>
            <a:fld id="{106E12CD-FCB1-464E-A775-0B83FDDACE03}" type="slidenum">
              <a:rPr lang="en-US" smtClean="0"/>
              <a:pPr/>
              <a:t>32</a:t>
            </a:fld>
            <a:endParaRPr lang="en-US"/>
          </a:p>
        </p:txBody>
      </p:sp>
      <p:pic>
        <p:nvPicPr>
          <p:cNvPr id="7" name="Content Placeholder 6">
            <a:extLst>
              <a:ext uri="{FF2B5EF4-FFF2-40B4-BE49-F238E27FC236}">
                <a16:creationId xmlns:a16="http://schemas.microsoft.com/office/drawing/2014/main" id="{3BC6CE64-B059-E88D-386B-50661E26E017}"/>
              </a:ext>
            </a:extLst>
          </p:cNvPr>
          <p:cNvPicPr>
            <a:picLocks noGrp="1" noChangeAspect="1"/>
          </p:cNvPicPr>
          <p:nvPr>
            <p:ph idx="1"/>
          </p:nvPr>
        </p:nvPicPr>
        <p:blipFill>
          <a:blip r:embed="rId2"/>
          <a:stretch>
            <a:fillRect/>
          </a:stretch>
        </p:blipFill>
        <p:spPr>
          <a:xfrm>
            <a:off x="884779" y="884617"/>
            <a:ext cx="7374442" cy="5163637"/>
          </a:xfrm>
        </p:spPr>
      </p:pic>
    </p:spTree>
    <p:extLst>
      <p:ext uri="{BB962C8B-B14F-4D97-AF65-F5344CB8AC3E}">
        <p14:creationId xmlns:p14="http://schemas.microsoft.com/office/powerpoint/2010/main" val="4208181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9CBC5-2BDB-4E13-327E-F87E88E525C8}"/>
              </a:ext>
            </a:extLst>
          </p:cNvPr>
          <p:cNvSpPr>
            <a:spLocks noGrp="1"/>
          </p:cNvSpPr>
          <p:nvPr>
            <p:ph type="title"/>
          </p:nvPr>
        </p:nvSpPr>
        <p:spPr/>
        <p:txBody>
          <a:bodyPr/>
          <a:lstStyle/>
          <a:p>
            <a:r>
              <a:rPr lang="en-US" b="1" dirty="0">
                <a:solidFill>
                  <a:srgbClr val="7030A0"/>
                </a:solidFill>
              </a:rPr>
              <a:t>Use Case #2</a:t>
            </a:r>
          </a:p>
        </p:txBody>
      </p:sp>
      <p:sp>
        <p:nvSpPr>
          <p:cNvPr id="3" name="Content Placeholder 2">
            <a:extLst>
              <a:ext uri="{FF2B5EF4-FFF2-40B4-BE49-F238E27FC236}">
                <a16:creationId xmlns:a16="http://schemas.microsoft.com/office/drawing/2014/main" id="{210ED79F-E221-4D90-C9AA-7990566B0A93}"/>
              </a:ext>
            </a:extLst>
          </p:cNvPr>
          <p:cNvSpPr>
            <a:spLocks noGrp="1"/>
          </p:cNvSpPr>
          <p:nvPr>
            <p:ph idx="1"/>
          </p:nvPr>
        </p:nvSpPr>
        <p:spPr/>
        <p:txBody>
          <a:bodyPr>
            <a:normAutofit fontScale="92500"/>
          </a:bodyPr>
          <a:lstStyle/>
          <a:p>
            <a:pPr>
              <a:buClr>
                <a:srgbClr val="7030A0"/>
              </a:buClr>
              <a:buFont typeface="Wingdings" panose="05000000000000000000" pitchFamily="2" charset="2"/>
              <a:buChar char="§"/>
            </a:pPr>
            <a:r>
              <a:rPr lang="en-US" b="1" dirty="0"/>
              <a:t>Scenario</a:t>
            </a:r>
            <a:r>
              <a:rPr lang="en-US" dirty="0"/>
              <a:t>: Brian Roland must perform a weekly backup of Quest data to RDSS for long term data retention. While he could do this manually every week, he is interested in an automated option</a:t>
            </a:r>
          </a:p>
          <a:p>
            <a:pPr>
              <a:buClr>
                <a:srgbClr val="7030A0"/>
              </a:buClr>
              <a:buFont typeface="Wingdings" panose="05000000000000000000" pitchFamily="2" charset="2"/>
              <a:buChar char="§"/>
            </a:pPr>
            <a:r>
              <a:rPr lang="en-US" b="1" dirty="0"/>
              <a:t>Prerequisite:</a:t>
            </a:r>
            <a:r>
              <a:rPr lang="en-US" dirty="0"/>
              <a:t> You must have contacted NU IT via the </a:t>
            </a:r>
            <a:r>
              <a:rPr lang="en-US" dirty="0">
                <a:hlinkClick r:id="rId2"/>
              </a:rPr>
              <a:t>Request Access to RDSS via Globus form</a:t>
            </a:r>
            <a:r>
              <a:rPr lang="en-US" dirty="0"/>
              <a:t> to get configured for Globus access to RDSS (</a:t>
            </a:r>
            <a:r>
              <a:rPr lang="en-US" dirty="0" err="1"/>
              <a:t>resfiles</a:t>
            </a:r>
            <a:r>
              <a:rPr lang="en-US" dirty="0"/>
              <a:t>, </a:t>
            </a:r>
            <a:r>
              <a:rPr lang="en-US" dirty="0" err="1"/>
              <a:t>FSMResfiles</a:t>
            </a:r>
            <a:r>
              <a:rPr lang="en-US" dirty="0"/>
              <a:t>)</a:t>
            </a:r>
          </a:p>
          <a:p>
            <a:pPr>
              <a:buClr>
                <a:srgbClr val="7030A0"/>
              </a:buClr>
              <a:buFont typeface="Wingdings" panose="05000000000000000000" pitchFamily="2" charset="2"/>
              <a:buChar char="§"/>
            </a:pPr>
            <a:endParaRPr lang="en-US" b="1" dirty="0"/>
          </a:p>
        </p:txBody>
      </p:sp>
      <p:sp>
        <p:nvSpPr>
          <p:cNvPr id="4" name="Slide Number Placeholder 3">
            <a:extLst>
              <a:ext uri="{FF2B5EF4-FFF2-40B4-BE49-F238E27FC236}">
                <a16:creationId xmlns:a16="http://schemas.microsoft.com/office/drawing/2014/main" id="{1EF5535B-0F03-4F3B-76B2-EE0612801E6D}"/>
              </a:ext>
            </a:extLst>
          </p:cNvPr>
          <p:cNvSpPr>
            <a:spLocks noGrp="1"/>
          </p:cNvSpPr>
          <p:nvPr>
            <p:ph type="sldNum" sz="quarter" idx="12"/>
          </p:nvPr>
        </p:nvSpPr>
        <p:spPr/>
        <p:txBody>
          <a:bodyPr/>
          <a:lstStyle/>
          <a:p>
            <a:fld id="{106E12CD-FCB1-464E-A775-0B83FDDACE03}" type="slidenum">
              <a:rPr lang="en-US" smtClean="0"/>
              <a:pPr/>
              <a:t>33</a:t>
            </a:fld>
            <a:endParaRPr lang="en-US"/>
          </a:p>
        </p:txBody>
      </p:sp>
    </p:spTree>
    <p:extLst>
      <p:ext uri="{BB962C8B-B14F-4D97-AF65-F5344CB8AC3E}">
        <p14:creationId xmlns:p14="http://schemas.microsoft.com/office/powerpoint/2010/main" val="3548883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86254-CFCF-55C2-51B0-6506CD967469}"/>
              </a:ext>
            </a:extLst>
          </p:cNvPr>
          <p:cNvSpPr>
            <a:spLocks noGrp="1"/>
          </p:cNvSpPr>
          <p:nvPr>
            <p:ph type="title"/>
          </p:nvPr>
        </p:nvSpPr>
        <p:spPr>
          <a:xfrm>
            <a:off x="457200" y="273050"/>
            <a:ext cx="8478254" cy="458787"/>
          </a:xfrm>
        </p:spPr>
        <p:txBody>
          <a:bodyPr>
            <a:noAutofit/>
          </a:bodyPr>
          <a:lstStyle/>
          <a:p>
            <a:pPr algn="ctr"/>
            <a:r>
              <a:rPr lang="en-US" sz="2800" dirty="0">
                <a:solidFill>
                  <a:srgbClr val="7030A0"/>
                </a:solidFill>
              </a:rPr>
              <a:t>Automating and Scheduling Globus Transfers</a:t>
            </a:r>
          </a:p>
        </p:txBody>
      </p:sp>
      <p:sp>
        <p:nvSpPr>
          <p:cNvPr id="6" name="Text Placeholder 5">
            <a:extLst>
              <a:ext uri="{FF2B5EF4-FFF2-40B4-BE49-F238E27FC236}">
                <a16:creationId xmlns:a16="http://schemas.microsoft.com/office/drawing/2014/main" id="{D3BE6D15-D243-CB47-BE37-B90EBDDBDE08}"/>
              </a:ext>
            </a:extLst>
          </p:cNvPr>
          <p:cNvSpPr>
            <a:spLocks noGrp="1"/>
          </p:cNvSpPr>
          <p:nvPr>
            <p:ph type="body" sz="half" idx="2"/>
          </p:nvPr>
        </p:nvSpPr>
        <p:spPr>
          <a:xfrm>
            <a:off x="208546" y="850232"/>
            <a:ext cx="3657601" cy="5275931"/>
          </a:xfrm>
        </p:spPr>
        <p:txBody>
          <a:bodyPr>
            <a:normAutofit fontScale="85000" lnSpcReduction="20000"/>
          </a:bodyPr>
          <a:lstStyle/>
          <a:p>
            <a:r>
              <a:rPr lang="en-US" dirty="0"/>
              <a:t>To setup a scheduled or recurring transfer, the user would start by following the same steps as a manual transfer by selecting a data source and destination. Next select the transfer settings.</a:t>
            </a:r>
          </a:p>
          <a:p>
            <a:endParaRPr lang="en-US" dirty="0"/>
          </a:p>
          <a:p>
            <a:r>
              <a:rPr lang="en-US" dirty="0"/>
              <a:t>To automate/schedule you would need to complete the additional Timer Options:</a:t>
            </a:r>
          </a:p>
          <a:p>
            <a:endParaRPr lang="en-US" dirty="0"/>
          </a:p>
          <a:p>
            <a:pPr marL="285750" indent="-285750">
              <a:buClr>
                <a:schemeClr val="accent4"/>
              </a:buClr>
              <a:buFont typeface="Wingdings" panose="05000000000000000000" pitchFamily="2" charset="2"/>
              <a:buChar char="§"/>
            </a:pPr>
            <a:r>
              <a:rPr lang="en-US" b="1" dirty="0"/>
              <a:t>Label This Transfer</a:t>
            </a:r>
            <a:r>
              <a:rPr lang="en-US" dirty="0"/>
              <a:t>: A descriptive field for the transfer that can help you identify the automated transfers in the Activity page (recommended)</a:t>
            </a:r>
          </a:p>
          <a:p>
            <a:pPr>
              <a:buClr>
                <a:schemeClr val="accent4"/>
              </a:buClr>
            </a:pPr>
            <a:endParaRPr lang="en-US" b="1" dirty="0"/>
          </a:p>
          <a:p>
            <a:pPr marL="285750" indent="-285750">
              <a:buClr>
                <a:schemeClr val="accent4"/>
              </a:buClr>
              <a:buFont typeface="Wingdings" panose="05000000000000000000" pitchFamily="2" charset="2"/>
              <a:buChar char="§"/>
            </a:pPr>
            <a:r>
              <a:rPr lang="en-US" b="1" dirty="0"/>
              <a:t>Schedule Start</a:t>
            </a:r>
            <a:r>
              <a:rPr lang="en-US" dirty="0"/>
              <a:t>:  The date and time you want to schedule the automated transfer</a:t>
            </a:r>
          </a:p>
          <a:p>
            <a:pPr marL="285750" indent="-285750">
              <a:buClr>
                <a:schemeClr val="accent4"/>
              </a:buClr>
              <a:buFont typeface="Wingdings" panose="05000000000000000000" pitchFamily="2" charset="2"/>
              <a:buChar char="§"/>
            </a:pPr>
            <a:endParaRPr lang="en-US" dirty="0"/>
          </a:p>
          <a:p>
            <a:pPr marL="285750" indent="-285750">
              <a:buClr>
                <a:schemeClr val="accent4"/>
              </a:buClr>
              <a:buFont typeface="Wingdings" panose="05000000000000000000" pitchFamily="2" charset="2"/>
              <a:buChar char="§"/>
            </a:pPr>
            <a:r>
              <a:rPr lang="en-US" b="1" dirty="0"/>
              <a:t>Repeat</a:t>
            </a:r>
            <a:r>
              <a:rPr lang="en-US" dirty="0"/>
              <a:t>:  Define the unit of measurement for how often you want the scheduled transfer to repeat. Options are days, hours, and minutes</a:t>
            </a:r>
          </a:p>
          <a:p>
            <a:pPr marL="285750" indent="-285750">
              <a:buClr>
                <a:schemeClr val="accent4"/>
              </a:buClr>
              <a:buFont typeface="Wingdings" panose="05000000000000000000" pitchFamily="2" charset="2"/>
              <a:buChar char="§"/>
            </a:pPr>
            <a:endParaRPr lang="en-US" dirty="0"/>
          </a:p>
          <a:p>
            <a:pPr marL="285750" indent="-285750">
              <a:buClr>
                <a:schemeClr val="accent4"/>
              </a:buClr>
              <a:buFont typeface="Wingdings" panose="05000000000000000000" pitchFamily="2" charset="2"/>
              <a:buChar char="§"/>
            </a:pPr>
            <a:r>
              <a:rPr lang="en-US" b="1" dirty="0"/>
              <a:t>Every</a:t>
            </a:r>
            <a:r>
              <a:rPr lang="en-US" dirty="0"/>
              <a:t>: Provide a numerical value to define the interval between recurring transfers based on the chosen unit of measurement</a:t>
            </a:r>
          </a:p>
          <a:p>
            <a:pPr marL="285750" indent="-285750">
              <a:buClr>
                <a:schemeClr val="accent4"/>
              </a:buClr>
              <a:buFont typeface="Wingdings" panose="05000000000000000000" pitchFamily="2" charset="2"/>
              <a:buChar char="§"/>
            </a:pPr>
            <a:endParaRPr lang="en-US" dirty="0"/>
          </a:p>
          <a:p>
            <a:pPr marL="285750" indent="-285750">
              <a:buClr>
                <a:schemeClr val="accent4"/>
              </a:buClr>
              <a:buFont typeface="Wingdings" panose="05000000000000000000" pitchFamily="2" charset="2"/>
              <a:buChar char="§"/>
            </a:pPr>
            <a:r>
              <a:rPr lang="en-US" b="1" dirty="0"/>
              <a:t>End</a:t>
            </a:r>
            <a:r>
              <a:rPr lang="en-US" dirty="0"/>
              <a:t>: Define the end date that the recurring transfers should stop</a:t>
            </a:r>
          </a:p>
          <a:p>
            <a:pPr marL="285750" indent="-285750">
              <a:buFont typeface="Arial" panose="020B0604020202020204" pitchFamily="34" charset="0"/>
              <a:buChar char="•"/>
            </a:pPr>
            <a:endParaRPr lang="en-US" dirty="0"/>
          </a:p>
          <a:p>
            <a:r>
              <a:rPr lang="en-US" dirty="0"/>
              <a:t>Scheduled and repeating transfer tasks can be viewed in the Timers tab of the Activity page.</a:t>
            </a:r>
          </a:p>
        </p:txBody>
      </p:sp>
      <p:sp>
        <p:nvSpPr>
          <p:cNvPr id="3" name="Slide Number Placeholder 2">
            <a:extLst>
              <a:ext uri="{FF2B5EF4-FFF2-40B4-BE49-F238E27FC236}">
                <a16:creationId xmlns:a16="http://schemas.microsoft.com/office/drawing/2014/main" id="{CF8C4B1C-5660-BC92-FA21-EA15F164AD6F}"/>
              </a:ext>
            </a:extLst>
          </p:cNvPr>
          <p:cNvSpPr>
            <a:spLocks noGrp="1"/>
          </p:cNvSpPr>
          <p:nvPr>
            <p:ph type="sldNum" sz="quarter" idx="12"/>
          </p:nvPr>
        </p:nvSpPr>
        <p:spPr/>
        <p:txBody>
          <a:bodyPr/>
          <a:lstStyle/>
          <a:p>
            <a:fld id="{106E12CD-FCB1-464E-A775-0B83FDDACE03}" type="slidenum">
              <a:rPr lang="en-US" smtClean="0"/>
              <a:pPr/>
              <a:t>34</a:t>
            </a:fld>
            <a:endParaRPr lang="en-US"/>
          </a:p>
        </p:txBody>
      </p:sp>
      <p:pic>
        <p:nvPicPr>
          <p:cNvPr id="8" name="Picture 6">
            <a:extLst>
              <a:ext uri="{FF2B5EF4-FFF2-40B4-BE49-F238E27FC236}">
                <a16:creationId xmlns:a16="http://schemas.microsoft.com/office/drawing/2014/main" id="{10EF0AF4-2232-F655-3E4A-AAA5E98D9E92}"/>
              </a:ext>
            </a:extLst>
          </p:cNvPr>
          <p:cNvPicPr>
            <a:picLocks noGrp="1" noChangeAspect="1"/>
          </p:cNvPicPr>
          <p:nvPr>
            <p:ph idx="1"/>
          </p:nvPr>
        </p:nvPicPr>
        <p:blipFill>
          <a:blip r:embed="rId2"/>
          <a:srcRect/>
          <a:stretch/>
        </p:blipFill>
        <p:spPr>
          <a:xfrm>
            <a:off x="4002504" y="879528"/>
            <a:ext cx="4684295" cy="5106103"/>
          </a:xfrm>
          <a:prstGeom prst="rect">
            <a:avLst/>
          </a:prstGeom>
        </p:spPr>
      </p:pic>
    </p:spTree>
    <p:extLst>
      <p:ext uri="{BB962C8B-B14F-4D97-AF65-F5344CB8AC3E}">
        <p14:creationId xmlns:p14="http://schemas.microsoft.com/office/powerpoint/2010/main" val="3521933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6FB9F-21ED-D3EC-1849-A3FA4B7E9229}"/>
              </a:ext>
            </a:extLst>
          </p:cNvPr>
          <p:cNvSpPr>
            <a:spLocks noGrp="1"/>
          </p:cNvSpPr>
          <p:nvPr>
            <p:ph type="title"/>
          </p:nvPr>
        </p:nvSpPr>
        <p:spPr/>
        <p:txBody>
          <a:bodyPr/>
          <a:lstStyle/>
          <a:p>
            <a:r>
              <a:rPr lang="en-US" b="1" dirty="0">
                <a:solidFill>
                  <a:srgbClr val="7030A0"/>
                </a:solidFill>
              </a:rPr>
              <a:t>Activity: Timers</a:t>
            </a:r>
          </a:p>
        </p:txBody>
      </p:sp>
      <p:pic>
        <p:nvPicPr>
          <p:cNvPr id="6" name="Content Placeholder 5">
            <a:extLst>
              <a:ext uri="{FF2B5EF4-FFF2-40B4-BE49-F238E27FC236}">
                <a16:creationId xmlns:a16="http://schemas.microsoft.com/office/drawing/2014/main" id="{8857998F-CAAE-BF8D-E5D4-C252CF617E81}"/>
              </a:ext>
            </a:extLst>
          </p:cNvPr>
          <p:cNvPicPr>
            <a:picLocks noGrp="1" noChangeAspect="1"/>
          </p:cNvPicPr>
          <p:nvPr>
            <p:ph idx="1"/>
          </p:nvPr>
        </p:nvPicPr>
        <p:blipFill>
          <a:blip r:embed="rId2"/>
          <a:stretch>
            <a:fillRect/>
          </a:stretch>
        </p:blipFill>
        <p:spPr>
          <a:xfrm>
            <a:off x="457200" y="1589279"/>
            <a:ext cx="8229600" cy="3137250"/>
          </a:xfrm>
        </p:spPr>
      </p:pic>
      <p:sp>
        <p:nvSpPr>
          <p:cNvPr id="4" name="Slide Number Placeholder 3">
            <a:extLst>
              <a:ext uri="{FF2B5EF4-FFF2-40B4-BE49-F238E27FC236}">
                <a16:creationId xmlns:a16="http://schemas.microsoft.com/office/drawing/2014/main" id="{79796597-9C3A-2546-3AFF-5E54CF567AC2}"/>
              </a:ext>
            </a:extLst>
          </p:cNvPr>
          <p:cNvSpPr>
            <a:spLocks noGrp="1"/>
          </p:cNvSpPr>
          <p:nvPr>
            <p:ph type="sldNum" sz="quarter" idx="12"/>
          </p:nvPr>
        </p:nvSpPr>
        <p:spPr/>
        <p:txBody>
          <a:bodyPr/>
          <a:lstStyle/>
          <a:p>
            <a:fld id="{106E12CD-FCB1-464E-A775-0B83FDDACE03}" type="slidenum">
              <a:rPr lang="en-US" smtClean="0"/>
              <a:pPr/>
              <a:t>35</a:t>
            </a:fld>
            <a:endParaRPr lang="en-US"/>
          </a:p>
        </p:txBody>
      </p:sp>
    </p:spTree>
    <p:extLst>
      <p:ext uri="{BB962C8B-B14F-4D97-AF65-F5344CB8AC3E}">
        <p14:creationId xmlns:p14="http://schemas.microsoft.com/office/powerpoint/2010/main" val="3217145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F0A12-F4F0-0854-EC8B-5451A167B7AB}"/>
              </a:ext>
            </a:extLst>
          </p:cNvPr>
          <p:cNvSpPr>
            <a:spLocks noGrp="1"/>
          </p:cNvSpPr>
          <p:nvPr>
            <p:ph type="title"/>
          </p:nvPr>
        </p:nvSpPr>
        <p:spPr>
          <a:xfrm>
            <a:off x="457200" y="273050"/>
            <a:ext cx="8229600" cy="769687"/>
          </a:xfrm>
        </p:spPr>
        <p:txBody>
          <a:bodyPr>
            <a:normAutofit/>
          </a:bodyPr>
          <a:lstStyle/>
          <a:p>
            <a:pPr algn="ctr"/>
            <a:r>
              <a:rPr lang="en-US" sz="3200" dirty="0">
                <a:solidFill>
                  <a:srgbClr val="7030A0"/>
                </a:solidFill>
              </a:rPr>
              <a:t>Periodic authentication required</a:t>
            </a:r>
          </a:p>
        </p:txBody>
      </p:sp>
      <p:pic>
        <p:nvPicPr>
          <p:cNvPr id="7" name="Content Placeholder 6" descr="A screenshot of a computer&#10;&#10;Description automatically generated">
            <a:extLst>
              <a:ext uri="{FF2B5EF4-FFF2-40B4-BE49-F238E27FC236}">
                <a16:creationId xmlns:a16="http://schemas.microsoft.com/office/drawing/2014/main" id="{B1D10924-8018-48B1-69AD-756B57436BC0}"/>
              </a:ext>
            </a:extLst>
          </p:cNvPr>
          <p:cNvPicPr>
            <a:picLocks noGrp="1" noChangeAspect="1"/>
          </p:cNvPicPr>
          <p:nvPr>
            <p:ph idx="1"/>
          </p:nvPr>
        </p:nvPicPr>
        <p:blipFill>
          <a:blip r:embed="rId2"/>
          <a:stretch>
            <a:fillRect/>
          </a:stretch>
        </p:blipFill>
        <p:spPr>
          <a:xfrm>
            <a:off x="3655260" y="1219200"/>
            <a:ext cx="5111750" cy="3314650"/>
          </a:xfrm>
        </p:spPr>
      </p:pic>
      <p:sp>
        <p:nvSpPr>
          <p:cNvPr id="4" name="Text Placeholder 3">
            <a:extLst>
              <a:ext uri="{FF2B5EF4-FFF2-40B4-BE49-F238E27FC236}">
                <a16:creationId xmlns:a16="http://schemas.microsoft.com/office/drawing/2014/main" id="{88A377B9-7CA6-A1CC-1625-A4E2B808A269}"/>
              </a:ext>
            </a:extLst>
          </p:cNvPr>
          <p:cNvSpPr>
            <a:spLocks noGrp="1"/>
          </p:cNvSpPr>
          <p:nvPr>
            <p:ph type="body" sz="half" idx="2"/>
          </p:nvPr>
        </p:nvSpPr>
        <p:spPr>
          <a:xfrm>
            <a:off x="457200" y="1219200"/>
            <a:ext cx="3112168" cy="4906963"/>
          </a:xfrm>
        </p:spPr>
        <p:txBody>
          <a:bodyPr/>
          <a:lstStyle/>
          <a:p>
            <a:r>
              <a:rPr lang="en-US" dirty="0"/>
              <a:t>It is important to note, that when you set up a recurring automated transfer with a NU IT managed Mapped Collection, that it requires you to authenticate with Globus at least every 11 days. If you do not authenticate, then the automated transfer will not continue.</a:t>
            </a:r>
          </a:p>
          <a:p>
            <a:endParaRPr lang="en-US" dirty="0"/>
          </a:p>
          <a:p>
            <a:r>
              <a:rPr lang="en-US" dirty="0"/>
              <a:t>For full automation without the need to authenticate Globus says to consider using a Guest Collection.</a:t>
            </a:r>
          </a:p>
          <a:p>
            <a:endParaRPr lang="en-US" dirty="0"/>
          </a:p>
          <a:p>
            <a:r>
              <a:rPr lang="en-US" dirty="0"/>
              <a:t>While a Guest Collection’s primary function is to aid in sharing data with collaborators, it also aids in automating access to data without the threat of a authentication timeout.</a:t>
            </a:r>
          </a:p>
        </p:txBody>
      </p:sp>
      <p:sp>
        <p:nvSpPr>
          <p:cNvPr id="5" name="Slide Number Placeholder 4">
            <a:extLst>
              <a:ext uri="{FF2B5EF4-FFF2-40B4-BE49-F238E27FC236}">
                <a16:creationId xmlns:a16="http://schemas.microsoft.com/office/drawing/2014/main" id="{F243A4A7-9284-0D06-5E84-C3467CE76BBC}"/>
              </a:ext>
            </a:extLst>
          </p:cNvPr>
          <p:cNvSpPr>
            <a:spLocks noGrp="1"/>
          </p:cNvSpPr>
          <p:nvPr>
            <p:ph type="sldNum" sz="quarter" idx="12"/>
          </p:nvPr>
        </p:nvSpPr>
        <p:spPr/>
        <p:txBody>
          <a:bodyPr/>
          <a:lstStyle/>
          <a:p>
            <a:fld id="{106E12CD-FCB1-464E-A775-0B83FDDACE03}" type="slidenum">
              <a:rPr lang="en-US" smtClean="0"/>
              <a:pPr/>
              <a:t>36</a:t>
            </a:fld>
            <a:endParaRPr lang="en-US"/>
          </a:p>
        </p:txBody>
      </p:sp>
    </p:spTree>
    <p:extLst>
      <p:ext uri="{BB962C8B-B14F-4D97-AF65-F5344CB8AC3E}">
        <p14:creationId xmlns:p14="http://schemas.microsoft.com/office/powerpoint/2010/main" val="15636441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9CBC5-2BDB-4E13-327E-F87E88E525C8}"/>
              </a:ext>
            </a:extLst>
          </p:cNvPr>
          <p:cNvSpPr>
            <a:spLocks noGrp="1"/>
          </p:cNvSpPr>
          <p:nvPr>
            <p:ph type="title"/>
          </p:nvPr>
        </p:nvSpPr>
        <p:spPr/>
        <p:txBody>
          <a:bodyPr/>
          <a:lstStyle/>
          <a:p>
            <a:r>
              <a:rPr lang="en-US" b="1" dirty="0">
                <a:solidFill>
                  <a:srgbClr val="7030A0"/>
                </a:solidFill>
              </a:rPr>
              <a:t>Use Case #3</a:t>
            </a:r>
          </a:p>
        </p:txBody>
      </p:sp>
      <p:sp>
        <p:nvSpPr>
          <p:cNvPr id="3" name="Content Placeholder 2">
            <a:extLst>
              <a:ext uri="{FF2B5EF4-FFF2-40B4-BE49-F238E27FC236}">
                <a16:creationId xmlns:a16="http://schemas.microsoft.com/office/drawing/2014/main" id="{210ED79F-E221-4D90-C9AA-7990566B0A93}"/>
              </a:ext>
            </a:extLst>
          </p:cNvPr>
          <p:cNvSpPr>
            <a:spLocks noGrp="1"/>
          </p:cNvSpPr>
          <p:nvPr>
            <p:ph idx="1"/>
          </p:nvPr>
        </p:nvSpPr>
        <p:spPr/>
        <p:txBody>
          <a:bodyPr/>
          <a:lstStyle/>
          <a:p>
            <a:pPr>
              <a:buClr>
                <a:srgbClr val="7030A0"/>
              </a:buClr>
              <a:buFont typeface="Wingdings" panose="05000000000000000000" pitchFamily="2" charset="2"/>
              <a:buChar char="§"/>
            </a:pPr>
            <a:r>
              <a:rPr lang="en-US" b="1" dirty="0"/>
              <a:t>Scenario</a:t>
            </a:r>
            <a:r>
              <a:rPr lang="en-US" dirty="0"/>
              <a:t>: Brian Roland would like to share data with Professor X, a research collaborator that is doing genomics research. Professor X in being assisted by students in his lab. Brian would like to share a specific subset of data without giving Professor X and his students access to his entire Quest allocation.</a:t>
            </a:r>
          </a:p>
        </p:txBody>
      </p:sp>
      <p:sp>
        <p:nvSpPr>
          <p:cNvPr id="4" name="Slide Number Placeholder 3">
            <a:extLst>
              <a:ext uri="{FF2B5EF4-FFF2-40B4-BE49-F238E27FC236}">
                <a16:creationId xmlns:a16="http://schemas.microsoft.com/office/drawing/2014/main" id="{1EF5535B-0F03-4F3B-76B2-EE0612801E6D}"/>
              </a:ext>
            </a:extLst>
          </p:cNvPr>
          <p:cNvSpPr>
            <a:spLocks noGrp="1"/>
          </p:cNvSpPr>
          <p:nvPr>
            <p:ph type="sldNum" sz="quarter" idx="12"/>
          </p:nvPr>
        </p:nvSpPr>
        <p:spPr/>
        <p:txBody>
          <a:bodyPr/>
          <a:lstStyle/>
          <a:p>
            <a:fld id="{106E12CD-FCB1-464E-A775-0B83FDDACE03}" type="slidenum">
              <a:rPr lang="en-US" smtClean="0"/>
              <a:pPr/>
              <a:t>37</a:t>
            </a:fld>
            <a:endParaRPr lang="en-US"/>
          </a:p>
        </p:txBody>
      </p:sp>
    </p:spTree>
    <p:extLst>
      <p:ext uri="{BB962C8B-B14F-4D97-AF65-F5344CB8AC3E}">
        <p14:creationId xmlns:p14="http://schemas.microsoft.com/office/powerpoint/2010/main" val="25550254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86254-CFCF-55C2-51B0-6506CD967469}"/>
              </a:ext>
            </a:extLst>
          </p:cNvPr>
          <p:cNvSpPr>
            <a:spLocks noGrp="1"/>
          </p:cNvSpPr>
          <p:nvPr>
            <p:ph type="title"/>
          </p:nvPr>
        </p:nvSpPr>
        <p:spPr>
          <a:xfrm>
            <a:off x="457200" y="273050"/>
            <a:ext cx="8478254" cy="458787"/>
          </a:xfrm>
        </p:spPr>
        <p:txBody>
          <a:bodyPr>
            <a:noAutofit/>
          </a:bodyPr>
          <a:lstStyle/>
          <a:p>
            <a:pPr algn="ctr"/>
            <a:r>
              <a:rPr lang="en-US" sz="4000" dirty="0">
                <a:solidFill>
                  <a:srgbClr val="7030A0"/>
                </a:solidFill>
              </a:rPr>
              <a:t>Data Sharing</a:t>
            </a:r>
          </a:p>
        </p:txBody>
      </p:sp>
      <p:sp>
        <p:nvSpPr>
          <p:cNvPr id="6" name="Text Placeholder 5">
            <a:extLst>
              <a:ext uri="{FF2B5EF4-FFF2-40B4-BE49-F238E27FC236}">
                <a16:creationId xmlns:a16="http://schemas.microsoft.com/office/drawing/2014/main" id="{D3BE6D15-D243-CB47-BE37-B90EBDDBDE08}"/>
              </a:ext>
            </a:extLst>
          </p:cNvPr>
          <p:cNvSpPr>
            <a:spLocks noGrp="1"/>
          </p:cNvSpPr>
          <p:nvPr>
            <p:ph type="body" sz="half" idx="2"/>
          </p:nvPr>
        </p:nvSpPr>
        <p:spPr>
          <a:xfrm>
            <a:off x="208547" y="850232"/>
            <a:ext cx="3280612" cy="5275931"/>
          </a:xfrm>
        </p:spPr>
        <p:txBody>
          <a:bodyPr>
            <a:normAutofit/>
          </a:bodyPr>
          <a:lstStyle/>
          <a:p>
            <a:r>
              <a:rPr lang="en-US" dirty="0"/>
              <a:t>To share data with Northwestern collaborators as well as external collaborators, users would leverage the Guest Collection functionality in Globus.</a:t>
            </a:r>
          </a:p>
          <a:p>
            <a:endParaRPr lang="en-US" dirty="0"/>
          </a:p>
          <a:p>
            <a:pPr marL="285750" indent="-285750">
              <a:buClr>
                <a:schemeClr val="accent4"/>
              </a:buClr>
              <a:buFont typeface="Wingdings" panose="05000000000000000000" pitchFamily="2" charset="2"/>
              <a:buChar char="§"/>
            </a:pPr>
            <a:r>
              <a:rPr lang="en-US" dirty="0"/>
              <a:t>To setup a Guest Collection, navigate to the File Manager. In the Collection field, search for and select the Collection that the Guest Collection will be mapped to for access.</a:t>
            </a:r>
          </a:p>
          <a:p>
            <a:pPr marL="285750" indent="-285750">
              <a:buClr>
                <a:schemeClr val="accent4"/>
              </a:buClr>
              <a:buFont typeface="Wingdings" panose="05000000000000000000" pitchFamily="2" charset="2"/>
              <a:buChar char="§"/>
            </a:pPr>
            <a:r>
              <a:rPr lang="en-US" dirty="0"/>
              <a:t>Once a Collection is selected and the Path is defined, the user should click on the </a:t>
            </a:r>
            <a:r>
              <a:rPr lang="en-US" b="1" dirty="0"/>
              <a:t>Share</a:t>
            </a:r>
            <a:r>
              <a:rPr lang="en-US" dirty="0"/>
              <a:t> link/icon to the right of the Collection</a:t>
            </a:r>
          </a:p>
          <a:p>
            <a:pPr marL="285750" indent="-285750">
              <a:buClr>
                <a:schemeClr val="accent4"/>
              </a:buClr>
              <a:buFont typeface="Wingdings" panose="05000000000000000000" pitchFamily="2" charset="2"/>
              <a:buChar char="§"/>
            </a:pPr>
            <a:r>
              <a:rPr lang="en-US" dirty="0"/>
              <a:t>The Globus interface will next show a list of publicly listed Guest Collections. You will need to click on </a:t>
            </a:r>
            <a:r>
              <a:rPr lang="en-US" b="1" dirty="0"/>
              <a:t>Add Guest Collection </a:t>
            </a:r>
            <a:r>
              <a:rPr lang="en-US" dirty="0"/>
              <a:t>in the upper right-hand corner of the page</a:t>
            </a:r>
          </a:p>
        </p:txBody>
      </p:sp>
      <p:sp>
        <p:nvSpPr>
          <p:cNvPr id="3" name="Slide Number Placeholder 2">
            <a:extLst>
              <a:ext uri="{FF2B5EF4-FFF2-40B4-BE49-F238E27FC236}">
                <a16:creationId xmlns:a16="http://schemas.microsoft.com/office/drawing/2014/main" id="{CF8C4B1C-5660-BC92-FA21-EA15F164AD6F}"/>
              </a:ext>
            </a:extLst>
          </p:cNvPr>
          <p:cNvSpPr>
            <a:spLocks noGrp="1"/>
          </p:cNvSpPr>
          <p:nvPr>
            <p:ph type="sldNum" sz="quarter" idx="12"/>
          </p:nvPr>
        </p:nvSpPr>
        <p:spPr/>
        <p:txBody>
          <a:bodyPr/>
          <a:lstStyle/>
          <a:p>
            <a:fld id="{106E12CD-FCB1-464E-A775-0B83FDDACE03}" type="slidenum">
              <a:rPr lang="en-US" smtClean="0"/>
              <a:pPr/>
              <a:t>38</a:t>
            </a:fld>
            <a:endParaRPr lang="en-US"/>
          </a:p>
        </p:txBody>
      </p:sp>
      <p:pic>
        <p:nvPicPr>
          <p:cNvPr id="7" name="Picture 4">
            <a:extLst>
              <a:ext uri="{FF2B5EF4-FFF2-40B4-BE49-F238E27FC236}">
                <a16:creationId xmlns:a16="http://schemas.microsoft.com/office/drawing/2014/main" id="{AB3BAEEB-CA25-714F-17A4-5C2666A978F8}"/>
              </a:ext>
            </a:extLst>
          </p:cNvPr>
          <p:cNvPicPr>
            <a:picLocks noGrp="1" noChangeAspect="1"/>
          </p:cNvPicPr>
          <p:nvPr>
            <p:ph idx="1"/>
          </p:nvPr>
        </p:nvPicPr>
        <p:blipFill rotWithShape="1">
          <a:blip r:embed="rId2"/>
          <a:srcRect r="34835"/>
          <a:stretch/>
        </p:blipFill>
        <p:spPr>
          <a:xfrm>
            <a:off x="3489159" y="850231"/>
            <a:ext cx="5596260" cy="4539915"/>
          </a:xfrm>
          <a:prstGeom prst="rect">
            <a:avLst/>
          </a:prstGeom>
        </p:spPr>
      </p:pic>
      <p:sp>
        <p:nvSpPr>
          <p:cNvPr id="9" name="Oval 8">
            <a:extLst>
              <a:ext uri="{FF2B5EF4-FFF2-40B4-BE49-F238E27FC236}">
                <a16:creationId xmlns:a16="http://schemas.microsoft.com/office/drawing/2014/main" id="{5B42E365-C03D-A030-DAF5-A40DCDE8C0F7}"/>
              </a:ext>
            </a:extLst>
          </p:cNvPr>
          <p:cNvSpPr/>
          <p:nvPr/>
        </p:nvSpPr>
        <p:spPr>
          <a:xfrm>
            <a:off x="7803519" y="2229853"/>
            <a:ext cx="947450" cy="465221"/>
          </a:xfrm>
          <a:prstGeom prst="ellipse">
            <a:avLst/>
          </a:prstGeom>
          <a:noFill/>
          <a:ln w="6350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2080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le 2"/>
          <p:cNvSpPr txBox="1">
            <a:spLocks noGrp="1"/>
          </p:cNvSpPr>
          <p:nvPr>
            <p:ph type="title"/>
          </p:nvPr>
        </p:nvSpPr>
        <p:spPr>
          <a:prstGeom prst="rect">
            <a:avLst/>
          </a:prstGeom>
        </p:spPr>
        <p:txBody>
          <a:bodyPr/>
          <a:lstStyle/>
          <a:p>
            <a:pPr algn="ctr"/>
            <a:r>
              <a:rPr lang="en-US" b="1" dirty="0"/>
              <a:t>What is </a:t>
            </a:r>
            <a:r>
              <a:rPr b="1" dirty="0"/>
              <a:t>Globus</a:t>
            </a:r>
            <a:r>
              <a:rPr lang="en-US" b="1" dirty="0"/>
              <a:t>?</a:t>
            </a:r>
            <a:endParaRPr b="1" dirty="0"/>
          </a:p>
        </p:txBody>
      </p:sp>
      <p:sp>
        <p:nvSpPr>
          <p:cNvPr id="214" name="Text Placeholder 3"/>
          <p:cNvSpPr txBox="1">
            <a:spLocks noGrp="1"/>
          </p:cNvSpPr>
          <p:nvPr>
            <p:ph type="body" idx="1"/>
          </p:nvPr>
        </p:nvSpPr>
        <p:spPr>
          <a:xfrm>
            <a:off x="152400" y="1596189"/>
            <a:ext cx="8991600" cy="4451685"/>
          </a:xfrm>
          <a:prstGeom prst="rect">
            <a:avLst/>
          </a:prstGeom>
        </p:spPr>
        <p:txBody>
          <a:bodyPr vert="horz" lIns="45719" tIns="45720" rIns="45719" bIns="45720" rtlCol="0" anchor="t">
            <a:normAutofit fontScale="85000" lnSpcReduction="20000"/>
          </a:bodyPr>
          <a:lstStyle/>
          <a:p>
            <a:pPr marL="0" indent="0" defTabSz="512051">
              <a:buNone/>
              <a:defRPr sz="3359"/>
            </a:pPr>
            <a:r>
              <a:rPr lang="en-US" sz="3350" dirty="0"/>
              <a:t>Additional key features of Globus provides include:</a:t>
            </a:r>
          </a:p>
          <a:p>
            <a:pPr marL="0" indent="0" defTabSz="512051">
              <a:buNone/>
              <a:defRPr sz="3359"/>
            </a:pPr>
            <a:endParaRPr lang="en-US" sz="3350" dirty="0"/>
          </a:p>
          <a:p>
            <a:pPr defTabSz="512051">
              <a:defRPr sz="3359"/>
            </a:pPr>
            <a:r>
              <a:rPr lang="en-US" sz="3350" dirty="0"/>
              <a:t>Web based user interface</a:t>
            </a:r>
          </a:p>
          <a:p>
            <a:pPr marL="0" indent="0" defTabSz="512051">
              <a:buNone/>
              <a:defRPr sz="3359"/>
            </a:pPr>
            <a:endParaRPr lang="en-US" sz="3350" dirty="0"/>
          </a:p>
          <a:p>
            <a:pPr defTabSz="512051">
              <a:defRPr sz="3359"/>
            </a:pPr>
            <a:r>
              <a:rPr lang="en-US" sz="3350" dirty="0"/>
              <a:t>Downloadable client that enables transfers to local machine storage (Globus Connect Personal)</a:t>
            </a:r>
          </a:p>
          <a:p>
            <a:pPr marL="0" indent="0" defTabSz="512051">
              <a:buNone/>
              <a:defRPr sz="3359"/>
            </a:pPr>
            <a:endParaRPr lang="en-US" sz="3350" dirty="0"/>
          </a:p>
          <a:p>
            <a:pPr defTabSz="512051">
              <a:defRPr sz="3359"/>
            </a:pPr>
            <a:r>
              <a:rPr lang="en-US" sz="3350" dirty="0"/>
              <a:t>Automation and scheduling functionality</a:t>
            </a:r>
          </a:p>
          <a:p>
            <a:pPr marL="0" indent="0" defTabSz="512051">
              <a:buNone/>
              <a:defRPr sz="3359"/>
            </a:pPr>
            <a:endParaRPr lang="en-US" sz="3350" dirty="0"/>
          </a:p>
          <a:p>
            <a:pPr defTabSz="512051">
              <a:defRPr sz="3359"/>
            </a:pPr>
            <a:r>
              <a:rPr lang="en-US" sz="3350" dirty="0"/>
              <a:t>Data Sharing capabilities</a:t>
            </a:r>
          </a:p>
          <a:p>
            <a:pPr marL="0" indent="0" defTabSz="512051">
              <a:buNone/>
              <a:defRPr sz="3359"/>
            </a:pPr>
            <a:endParaRPr lang="en-US" sz="3350" dirty="0"/>
          </a:p>
          <a:p>
            <a:pPr marL="0" indent="0" defTabSz="512051">
              <a:buNone/>
              <a:defRPr sz="3359"/>
            </a:pPr>
            <a:endParaRPr lang="en-US" sz="3350" dirty="0"/>
          </a:p>
          <a:p>
            <a:pPr marL="0" indent="0" defTabSz="512051">
              <a:buNone/>
              <a:defRPr sz="3359"/>
            </a:pPr>
            <a:endParaRPr lang="en-US" sz="3300" dirty="0"/>
          </a:p>
          <a:p>
            <a:pPr marL="336550" indent="-336550" defTabSz="512051">
              <a:buSzPct val="100000"/>
              <a:buChar char="•"/>
              <a:defRPr sz="3359"/>
            </a:pPr>
            <a:endParaRPr lang="en-US" sz="3350" dirty="0"/>
          </a:p>
        </p:txBody>
      </p:sp>
      <p:sp>
        <p:nvSpPr>
          <p:cNvPr id="215" name="Slide Number Placeholder 5"/>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Tree>
    <p:extLst>
      <p:ext uri="{BB962C8B-B14F-4D97-AF65-F5344CB8AC3E}">
        <p14:creationId xmlns:p14="http://schemas.microsoft.com/office/powerpoint/2010/main" val="270888236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86254-CFCF-55C2-51B0-6506CD967469}"/>
              </a:ext>
            </a:extLst>
          </p:cNvPr>
          <p:cNvSpPr>
            <a:spLocks noGrp="1"/>
          </p:cNvSpPr>
          <p:nvPr>
            <p:ph type="title"/>
          </p:nvPr>
        </p:nvSpPr>
        <p:spPr>
          <a:xfrm>
            <a:off x="457200" y="273050"/>
            <a:ext cx="8478254" cy="458787"/>
          </a:xfrm>
        </p:spPr>
        <p:txBody>
          <a:bodyPr>
            <a:normAutofit/>
          </a:bodyPr>
          <a:lstStyle/>
          <a:p>
            <a:pPr algn="ctr"/>
            <a:r>
              <a:rPr lang="en-US" sz="2400" dirty="0">
                <a:solidFill>
                  <a:srgbClr val="7030A0"/>
                </a:solidFill>
              </a:rPr>
              <a:t>Data Sharing: Setup Guest Collection</a:t>
            </a:r>
          </a:p>
        </p:txBody>
      </p:sp>
      <p:sp>
        <p:nvSpPr>
          <p:cNvPr id="6" name="Text Placeholder 5">
            <a:extLst>
              <a:ext uri="{FF2B5EF4-FFF2-40B4-BE49-F238E27FC236}">
                <a16:creationId xmlns:a16="http://schemas.microsoft.com/office/drawing/2014/main" id="{D3BE6D15-D243-CB47-BE37-B90EBDDBDE08}"/>
              </a:ext>
            </a:extLst>
          </p:cNvPr>
          <p:cNvSpPr>
            <a:spLocks noGrp="1"/>
          </p:cNvSpPr>
          <p:nvPr>
            <p:ph type="body" sz="half" idx="2"/>
          </p:nvPr>
        </p:nvSpPr>
        <p:spPr>
          <a:xfrm>
            <a:off x="208547" y="850232"/>
            <a:ext cx="3280612" cy="5275931"/>
          </a:xfrm>
        </p:spPr>
        <p:txBody>
          <a:bodyPr>
            <a:normAutofit/>
          </a:bodyPr>
          <a:lstStyle/>
          <a:p>
            <a:pPr marL="285750" indent="-285750">
              <a:buClr>
                <a:schemeClr val="accent4"/>
              </a:buClr>
              <a:buFont typeface="Wingdings" panose="05000000000000000000" pitchFamily="2" charset="2"/>
              <a:buChar char="§"/>
            </a:pPr>
            <a:r>
              <a:rPr lang="en-US" dirty="0"/>
              <a:t>The user will then be asked to define the root directory for the Guest Collection. This will be the highest-level directory that collaborators will have access to.</a:t>
            </a:r>
          </a:p>
          <a:p>
            <a:pPr marL="285750" indent="-285750">
              <a:buClr>
                <a:schemeClr val="accent4"/>
              </a:buClr>
              <a:buFont typeface="Wingdings" panose="05000000000000000000" pitchFamily="2" charset="2"/>
              <a:buChar char="§"/>
            </a:pPr>
            <a:r>
              <a:rPr lang="en-US" dirty="0"/>
              <a:t>The user is also required to enter a display name for the Guest Collection. This name does not need to be Globally unique, but a unique name is recommended</a:t>
            </a:r>
          </a:p>
          <a:p>
            <a:pPr marL="285750" indent="-285750">
              <a:buClr>
                <a:schemeClr val="accent4"/>
              </a:buClr>
              <a:buFont typeface="Wingdings" panose="05000000000000000000" pitchFamily="2" charset="2"/>
              <a:buChar char="§"/>
            </a:pPr>
            <a:r>
              <a:rPr lang="en-US" dirty="0"/>
              <a:t>Once you have defined the Directory and Display Name for the Guest Collection, you will be able to then create the Guest Collection by clicking the Create Collection button</a:t>
            </a:r>
          </a:p>
          <a:p>
            <a:pPr marL="285750" indent="-285750">
              <a:buClr>
                <a:schemeClr val="accent4"/>
              </a:buClr>
              <a:buFont typeface="Wingdings" panose="05000000000000000000" pitchFamily="2" charset="2"/>
              <a:buChar char="§"/>
            </a:pPr>
            <a:r>
              <a:rPr lang="en-US" dirty="0"/>
              <a:t>You will then be shown Permissions information on the Guest Collection that was just created. To share this Collection with collaborators the user would next need to click on </a:t>
            </a:r>
            <a:r>
              <a:rPr lang="en-US" b="1" dirty="0"/>
              <a:t>Add Permissions – Share With</a:t>
            </a:r>
          </a:p>
        </p:txBody>
      </p:sp>
      <p:sp>
        <p:nvSpPr>
          <p:cNvPr id="3" name="Slide Number Placeholder 2">
            <a:extLst>
              <a:ext uri="{FF2B5EF4-FFF2-40B4-BE49-F238E27FC236}">
                <a16:creationId xmlns:a16="http://schemas.microsoft.com/office/drawing/2014/main" id="{CF8C4B1C-5660-BC92-FA21-EA15F164AD6F}"/>
              </a:ext>
            </a:extLst>
          </p:cNvPr>
          <p:cNvSpPr>
            <a:spLocks noGrp="1"/>
          </p:cNvSpPr>
          <p:nvPr>
            <p:ph type="sldNum" sz="quarter" idx="12"/>
          </p:nvPr>
        </p:nvSpPr>
        <p:spPr/>
        <p:txBody>
          <a:bodyPr/>
          <a:lstStyle/>
          <a:p>
            <a:fld id="{106E12CD-FCB1-464E-A775-0B83FDDACE03}" type="slidenum">
              <a:rPr lang="en-US" smtClean="0"/>
              <a:pPr/>
              <a:t>39</a:t>
            </a:fld>
            <a:endParaRPr lang="en-US"/>
          </a:p>
        </p:txBody>
      </p:sp>
      <p:pic>
        <p:nvPicPr>
          <p:cNvPr id="14" name="Content Placeholder 13">
            <a:extLst>
              <a:ext uri="{FF2B5EF4-FFF2-40B4-BE49-F238E27FC236}">
                <a16:creationId xmlns:a16="http://schemas.microsoft.com/office/drawing/2014/main" id="{752E8C6A-94EA-EC31-236A-552ABA3EC3DF}"/>
              </a:ext>
            </a:extLst>
          </p:cNvPr>
          <p:cNvPicPr>
            <a:picLocks noGrp="1" noChangeAspect="1"/>
          </p:cNvPicPr>
          <p:nvPr>
            <p:ph idx="1"/>
          </p:nvPr>
        </p:nvPicPr>
        <p:blipFill rotWithShape="1">
          <a:blip r:embed="rId2"/>
          <a:srcRect t="8983" r="13181" b="47834"/>
          <a:stretch/>
        </p:blipFill>
        <p:spPr>
          <a:xfrm>
            <a:off x="3575050" y="906379"/>
            <a:ext cx="5455324" cy="2967789"/>
          </a:xfrm>
        </p:spPr>
      </p:pic>
    </p:spTree>
    <p:extLst>
      <p:ext uri="{BB962C8B-B14F-4D97-AF65-F5344CB8AC3E}">
        <p14:creationId xmlns:p14="http://schemas.microsoft.com/office/powerpoint/2010/main" val="36398213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86254-CFCF-55C2-51B0-6506CD967469}"/>
              </a:ext>
            </a:extLst>
          </p:cNvPr>
          <p:cNvSpPr>
            <a:spLocks noGrp="1"/>
          </p:cNvSpPr>
          <p:nvPr>
            <p:ph type="title"/>
          </p:nvPr>
        </p:nvSpPr>
        <p:spPr>
          <a:xfrm>
            <a:off x="457200" y="273050"/>
            <a:ext cx="8478254" cy="458787"/>
          </a:xfrm>
        </p:spPr>
        <p:txBody>
          <a:bodyPr>
            <a:noAutofit/>
          </a:bodyPr>
          <a:lstStyle/>
          <a:p>
            <a:pPr algn="ctr"/>
            <a:r>
              <a:rPr lang="en-US" sz="2800" dirty="0">
                <a:solidFill>
                  <a:srgbClr val="7030A0"/>
                </a:solidFill>
              </a:rPr>
              <a:t>Data Sharing: Guest Collection Permissions</a:t>
            </a:r>
          </a:p>
        </p:txBody>
      </p:sp>
      <p:sp>
        <p:nvSpPr>
          <p:cNvPr id="6" name="Text Placeholder 5">
            <a:extLst>
              <a:ext uri="{FF2B5EF4-FFF2-40B4-BE49-F238E27FC236}">
                <a16:creationId xmlns:a16="http://schemas.microsoft.com/office/drawing/2014/main" id="{D3BE6D15-D243-CB47-BE37-B90EBDDBDE08}"/>
              </a:ext>
            </a:extLst>
          </p:cNvPr>
          <p:cNvSpPr>
            <a:spLocks noGrp="1"/>
          </p:cNvSpPr>
          <p:nvPr>
            <p:ph type="body" sz="half" idx="2"/>
          </p:nvPr>
        </p:nvSpPr>
        <p:spPr>
          <a:xfrm>
            <a:off x="208547" y="850232"/>
            <a:ext cx="3280612" cy="5275931"/>
          </a:xfrm>
        </p:spPr>
        <p:txBody>
          <a:bodyPr>
            <a:normAutofit/>
          </a:bodyPr>
          <a:lstStyle/>
          <a:p>
            <a:pPr marL="285750" indent="-285750">
              <a:buFont typeface="Arial" panose="020B0604020202020204" pitchFamily="34" charset="0"/>
              <a:buChar char="•"/>
            </a:pPr>
            <a:endParaRPr lang="en-US" dirty="0"/>
          </a:p>
          <a:p>
            <a:pPr marL="285750" indent="-285750">
              <a:buClr>
                <a:schemeClr val="accent4"/>
              </a:buClr>
              <a:buFont typeface="Wingdings" panose="05000000000000000000" pitchFamily="2" charset="2"/>
              <a:buChar char="§"/>
            </a:pPr>
            <a:r>
              <a:rPr lang="en-US" dirty="0"/>
              <a:t>A new page will be displayed that will have a field to define the root on the Guest collection that external collaborators have access to. The interface will also display the files available in the path selected</a:t>
            </a:r>
          </a:p>
          <a:p>
            <a:pPr marL="285750" indent="-285750">
              <a:buClr>
                <a:schemeClr val="accent4"/>
              </a:buClr>
              <a:buFont typeface="Wingdings" panose="05000000000000000000" pitchFamily="2" charset="2"/>
              <a:buChar char="§"/>
            </a:pPr>
            <a:r>
              <a:rPr lang="en-US" dirty="0"/>
              <a:t>Users will be able to select individual users or groups whom they want to share the path on the Guest Collection with.</a:t>
            </a:r>
          </a:p>
          <a:p>
            <a:pPr marL="285750" indent="-285750">
              <a:buClr>
                <a:schemeClr val="accent4"/>
              </a:buClr>
              <a:buFont typeface="Wingdings" panose="05000000000000000000" pitchFamily="2" charset="2"/>
              <a:buChar char="§"/>
            </a:pPr>
            <a:r>
              <a:rPr lang="en-US" dirty="0"/>
              <a:t>Read and Write permissions can be assigned to the user or group that that should have access to the path indicated in the Path provided</a:t>
            </a:r>
          </a:p>
          <a:p>
            <a:pPr marL="285750" indent="-285750">
              <a:buClr>
                <a:schemeClr val="accent4"/>
              </a:buClr>
              <a:buFont typeface="Wingdings" panose="05000000000000000000" pitchFamily="2" charset="2"/>
              <a:buChar char="§"/>
            </a:pPr>
            <a:r>
              <a:rPr lang="en-US" dirty="0"/>
              <a:t>By clicking </a:t>
            </a:r>
            <a:r>
              <a:rPr lang="en-US" b="1" dirty="0"/>
              <a:t>Add Permission</a:t>
            </a:r>
            <a:r>
              <a:rPr lang="en-US" dirty="0"/>
              <a:t>, users can add the user or group to having access</a:t>
            </a:r>
          </a:p>
        </p:txBody>
      </p:sp>
      <p:sp>
        <p:nvSpPr>
          <p:cNvPr id="3" name="Slide Number Placeholder 2">
            <a:extLst>
              <a:ext uri="{FF2B5EF4-FFF2-40B4-BE49-F238E27FC236}">
                <a16:creationId xmlns:a16="http://schemas.microsoft.com/office/drawing/2014/main" id="{CF8C4B1C-5660-BC92-FA21-EA15F164AD6F}"/>
              </a:ext>
            </a:extLst>
          </p:cNvPr>
          <p:cNvSpPr>
            <a:spLocks noGrp="1"/>
          </p:cNvSpPr>
          <p:nvPr>
            <p:ph type="sldNum" sz="quarter" idx="12"/>
          </p:nvPr>
        </p:nvSpPr>
        <p:spPr/>
        <p:txBody>
          <a:bodyPr/>
          <a:lstStyle/>
          <a:p>
            <a:fld id="{106E12CD-FCB1-464E-A775-0B83FDDACE03}" type="slidenum">
              <a:rPr lang="en-US" smtClean="0"/>
              <a:pPr/>
              <a:t>40</a:t>
            </a:fld>
            <a:endParaRPr lang="en-US"/>
          </a:p>
        </p:txBody>
      </p:sp>
      <p:pic>
        <p:nvPicPr>
          <p:cNvPr id="7" name="Content Placeholder 6">
            <a:extLst>
              <a:ext uri="{FF2B5EF4-FFF2-40B4-BE49-F238E27FC236}">
                <a16:creationId xmlns:a16="http://schemas.microsoft.com/office/drawing/2014/main" id="{A4AAD430-BCF3-B1CA-C395-B156D59E13D0}"/>
              </a:ext>
            </a:extLst>
          </p:cNvPr>
          <p:cNvPicPr>
            <a:picLocks noGrp="1" noChangeAspect="1"/>
          </p:cNvPicPr>
          <p:nvPr>
            <p:ph idx="1"/>
          </p:nvPr>
        </p:nvPicPr>
        <p:blipFill rotWithShape="1">
          <a:blip r:embed="rId2"/>
          <a:srcRect t="8655" r="14309" b="30526"/>
          <a:stretch/>
        </p:blipFill>
        <p:spPr>
          <a:xfrm>
            <a:off x="3575050" y="850232"/>
            <a:ext cx="5393612" cy="4186989"/>
          </a:xfrm>
          <a:prstGeom prst="rect">
            <a:avLst/>
          </a:prstGeom>
        </p:spPr>
      </p:pic>
    </p:spTree>
    <p:extLst>
      <p:ext uri="{BB962C8B-B14F-4D97-AF65-F5344CB8AC3E}">
        <p14:creationId xmlns:p14="http://schemas.microsoft.com/office/powerpoint/2010/main" val="1738736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86254-CFCF-55C2-51B0-6506CD967469}"/>
              </a:ext>
            </a:extLst>
          </p:cNvPr>
          <p:cNvSpPr>
            <a:spLocks noGrp="1"/>
          </p:cNvSpPr>
          <p:nvPr>
            <p:ph type="title"/>
          </p:nvPr>
        </p:nvSpPr>
        <p:spPr>
          <a:xfrm>
            <a:off x="457200" y="273050"/>
            <a:ext cx="8478254" cy="458787"/>
          </a:xfrm>
        </p:spPr>
        <p:txBody>
          <a:bodyPr>
            <a:noAutofit/>
          </a:bodyPr>
          <a:lstStyle/>
          <a:p>
            <a:pPr algn="ctr"/>
            <a:r>
              <a:rPr lang="en-US" sz="2800" dirty="0">
                <a:solidFill>
                  <a:srgbClr val="7030A0"/>
                </a:solidFill>
              </a:rPr>
              <a:t>Data Sharing: Setup Guest Collection</a:t>
            </a:r>
          </a:p>
        </p:txBody>
      </p:sp>
      <p:sp>
        <p:nvSpPr>
          <p:cNvPr id="6" name="Text Placeholder 5">
            <a:extLst>
              <a:ext uri="{FF2B5EF4-FFF2-40B4-BE49-F238E27FC236}">
                <a16:creationId xmlns:a16="http://schemas.microsoft.com/office/drawing/2014/main" id="{D3BE6D15-D243-CB47-BE37-B90EBDDBDE08}"/>
              </a:ext>
            </a:extLst>
          </p:cNvPr>
          <p:cNvSpPr>
            <a:spLocks noGrp="1"/>
          </p:cNvSpPr>
          <p:nvPr>
            <p:ph type="body" sz="half" idx="2"/>
          </p:nvPr>
        </p:nvSpPr>
        <p:spPr>
          <a:xfrm>
            <a:off x="208547" y="850232"/>
            <a:ext cx="3176337" cy="5275931"/>
          </a:xfrm>
        </p:spPr>
        <p:txBody>
          <a:bodyPr>
            <a:normAutofit/>
          </a:bodyPr>
          <a:lstStyle/>
          <a:p>
            <a:pPr marL="285750" indent="-285750">
              <a:buFont typeface="Arial" panose="020B0604020202020204" pitchFamily="34" charset="0"/>
              <a:buChar char="•"/>
            </a:pPr>
            <a:endParaRPr lang="en-US" dirty="0"/>
          </a:p>
          <a:p>
            <a:pPr>
              <a:buClr>
                <a:schemeClr val="accent4"/>
              </a:buClr>
            </a:pPr>
            <a:r>
              <a:rPr lang="en-US" sz="1800" dirty="0"/>
              <a:t>Globus will return you to the Permissions page of the Guest Collection where it will list the users or groups who have access to the Guest Collection and the root path of each user’s access</a:t>
            </a:r>
          </a:p>
        </p:txBody>
      </p:sp>
      <p:sp>
        <p:nvSpPr>
          <p:cNvPr id="3" name="Slide Number Placeholder 2">
            <a:extLst>
              <a:ext uri="{FF2B5EF4-FFF2-40B4-BE49-F238E27FC236}">
                <a16:creationId xmlns:a16="http://schemas.microsoft.com/office/drawing/2014/main" id="{CF8C4B1C-5660-BC92-FA21-EA15F164AD6F}"/>
              </a:ext>
            </a:extLst>
          </p:cNvPr>
          <p:cNvSpPr>
            <a:spLocks noGrp="1"/>
          </p:cNvSpPr>
          <p:nvPr>
            <p:ph type="sldNum" sz="quarter" idx="12"/>
          </p:nvPr>
        </p:nvSpPr>
        <p:spPr/>
        <p:txBody>
          <a:bodyPr/>
          <a:lstStyle/>
          <a:p>
            <a:fld id="{106E12CD-FCB1-464E-A775-0B83FDDACE03}" type="slidenum">
              <a:rPr lang="en-US" smtClean="0"/>
              <a:pPr/>
              <a:t>41</a:t>
            </a:fld>
            <a:endParaRPr lang="en-US"/>
          </a:p>
        </p:txBody>
      </p:sp>
      <p:pic>
        <p:nvPicPr>
          <p:cNvPr id="8" name="Content Placeholder 14">
            <a:extLst>
              <a:ext uri="{FF2B5EF4-FFF2-40B4-BE49-F238E27FC236}">
                <a16:creationId xmlns:a16="http://schemas.microsoft.com/office/drawing/2014/main" id="{F2361A34-6841-7DA8-4498-07AB9DC8CD76}"/>
              </a:ext>
            </a:extLst>
          </p:cNvPr>
          <p:cNvPicPr>
            <a:picLocks noGrp="1" noChangeAspect="1"/>
          </p:cNvPicPr>
          <p:nvPr>
            <p:ph idx="1"/>
          </p:nvPr>
        </p:nvPicPr>
        <p:blipFill rotWithShape="1">
          <a:blip r:embed="rId2"/>
          <a:srcRect t="9127" b="49842"/>
          <a:stretch/>
        </p:blipFill>
        <p:spPr>
          <a:xfrm>
            <a:off x="3502014" y="1283369"/>
            <a:ext cx="5433440" cy="2438400"/>
          </a:xfrm>
        </p:spPr>
      </p:pic>
    </p:spTree>
    <p:extLst>
      <p:ext uri="{BB962C8B-B14F-4D97-AF65-F5344CB8AC3E}">
        <p14:creationId xmlns:p14="http://schemas.microsoft.com/office/powerpoint/2010/main" val="28844107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560D512-B85B-2174-8ED5-3E575963ADA6}"/>
              </a:ext>
            </a:extLst>
          </p:cNvPr>
          <p:cNvSpPr>
            <a:spLocks noGrp="1"/>
          </p:cNvSpPr>
          <p:nvPr>
            <p:ph type="title"/>
          </p:nvPr>
        </p:nvSpPr>
        <p:spPr/>
        <p:txBody>
          <a:bodyPr/>
          <a:lstStyle/>
          <a:p>
            <a:r>
              <a:rPr lang="en-US" b="1" dirty="0">
                <a:solidFill>
                  <a:srgbClr val="7030A0"/>
                </a:solidFill>
              </a:rPr>
              <a:t>Globus Groups</a:t>
            </a:r>
          </a:p>
        </p:txBody>
      </p:sp>
      <p:sp>
        <p:nvSpPr>
          <p:cNvPr id="9" name="Content Placeholder 8">
            <a:extLst>
              <a:ext uri="{FF2B5EF4-FFF2-40B4-BE49-F238E27FC236}">
                <a16:creationId xmlns:a16="http://schemas.microsoft.com/office/drawing/2014/main" id="{D60A60B8-F138-1DB0-D048-01946A0AC66F}"/>
              </a:ext>
            </a:extLst>
          </p:cNvPr>
          <p:cNvSpPr>
            <a:spLocks noGrp="1"/>
          </p:cNvSpPr>
          <p:nvPr>
            <p:ph idx="1"/>
          </p:nvPr>
        </p:nvSpPr>
        <p:spPr/>
        <p:txBody>
          <a:bodyPr>
            <a:normAutofit lnSpcReduction="10000"/>
          </a:bodyPr>
          <a:lstStyle/>
          <a:p>
            <a:pPr>
              <a:buClr>
                <a:schemeClr val="accent4"/>
              </a:buClr>
              <a:buFont typeface="Wingdings" panose="05000000000000000000" pitchFamily="2" charset="2"/>
              <a:buChar char="§"/>
            </a:pPr>
            <a:r>
              <a:rPr lang="en-US" dirty="0"/>
              <a:t>Globus Groups are collaborative spaces within the Globus platform that facilitate organized and secure teamwork.</a:t>
            </a:r>
          </a:p>
          <a:p>
            <a:pPr>
              <a:buClr>
                <a:schemeClr val="accent4"/>
              </a:buClr>
              <a:buFont typeface="Wingdings" panose="05000000000000000000" pitchFamily="2" charset="2"/>
              <a:buChar char="§"/>
            </a:pPr>
            <a:r>
              <a:rPr lang="en-US" dirty="0"/>
              <a:t>Enable users to create groups, invite members, and manage access permissions for efficient data sharing.</a:t>
            </a:r>
          </a:p>
          <a:p>
            <a:pPr>
              <a:buClr>
                <a:schemeClr val="accent4"/>
              </a:buClr>
              <a:buFont typeface="Wingdings" panose="05000000000000000000" pitchFamily="2" charset="2"/>
              <a:buChar char="§"/>
            </a:pPr>
            <a:r>
              <a:rPr lang="en-US" dirty="0"/>
              <a:t>Grant fine-grained control over who can access shared resources, ensuring data security and privacy.</a:t>
            </a:r>
          </a:p>
        </p:txBody>
      </p:sp>
      <p:sp>
        <p:nvSpPr>
          <p:cNvPr id="7" name="Slide Number Placeholder 6">
            <a:extLst>
              <a:ext uri="{FF2B5EF4-FFF2-40B4-BE49-F238E27FC236}">
                <a16:creationId xmlns:a16="http://schemas.microsoft.com/office/drawing/2014/main" id="{280F6B03-B564-11D5-F92D-4D05A612684D}"/>
              </a:ext>
            </a:extLst>
          </p:cNvPr>
          <p:cNvSpPr>
            <a:spLocks noGrp="1"/>
          </p:cNvSpPr>
          <p:nvPr>
            <p:ph type="sldNum" sz="quarter" idx="12"/>
          </p:nvPr>
        </p:nvSpPr>
        <p:spPr/>
        <p:txBody>
          <a:bodyPr/>
          <a:lstStyle/>
          <a:p>
            <a:fld id="{106E12CD-FCB1-464E-A775-0B83FDDACE03}" type="slidenum">
              <a:rPr lang="en-US" smtClean="0"/>
              <a:pPr/>
              <a:t>42</a:t>
            </a:fld>
            <a:endParaRPr lang="en-US"/>
          </a:p>
        </p:txBody>
      </p:sp>
    </p:spTree>
    <p:extLst>
      <p:ext uri="{BB962C8B-B14F-4D97-AF65-F5344CB8AC3E}">
        <p14:creationId xmlns:p14="http://schemas.microsoft.com/office/powerpoint/2010/main" val="1237733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7A7960-3B0D-49FB-2D42-0F574AF1BFE1}"/>
              </a:ext>
            </a:extLst>
          </p:cNvPr>
          <p:cNvSpPr>
            <a:spLocks noGrp="1"/>
          </p:cNvSpPr>
          <p:nvPr>
            <p:ph type="title"/>
          </p:nvPr>
        </p:nvSpPr>
        <p:spPr>
          <a:xfrm>
            <a:off x="457200" y="273050"/>
            <a:ext cx="8229600" cy="705518"/>
          </a:xfrm>
        </p:spPr>
        <p:txBody>
          <a:bodyPr>
            <a:normAutofit/>
          </a:bodyPr>
          <a:lstStyle/>
          <a:p>
            <a:pPr algn="ctr"/>
            <a:r>
              <a:rPr lang="en-US" sz="3600" dirty="0">
                <a:solidFill>
                  <a:srgbClr val="7030A0"/>
                </a:solidFill>
              </a:rPr>
              <a:t>Create a Globus Group</a:t>
            </a:r>
          </a:p>
        </p:txBody>
      </p:sp>
      <p:pic>
        <p:nvPicPr>
          <p:cNvPr id="9" name="Content Placeholder 8">
            <a:extLst>
              <a:ext uri="{FF2B5EF4-FFF2-40B4-BE49-F238E27FC236}">
                <a16:creationId xmlns:a16="http://schemas.microsoft.com/office/drawing/2014/main" id="{93F6C809-3A49-2F8C-4658-25A8ACD60728}"/>
              </a:ext>
            </a:extLst>
          </p:cNvPr>
          <p:cNvPicPr>
            <a:picLocks noGrp="1" noChangeAspect="1"/>
          </p:cNvPicPr>
          <p:nvPr>
            <p:ph idx="1"/>
          </p:nvPr>
        </p:nvPicPr>
        <p:blipFill>
          <a:blip r:embed="rId2"/>
          <a:stretch>
            <a:fillRect/>
          </a:stretch>
        </p:blipFill>
        <p:spPr>
          <a:xfrm>
            <a:off x="4101545" y="1122363"/>
            <a:ext cx="4058759" cy="5003800"/>
          </a:xfrm>
        </p:spPr>
      </p:pic>
      <p:sp>
        <p:nvSpPr>
          <p:cNvPr id="7" name="Text Placeholder 6">
            <a:extLst>
              <a:ext uri="{FF2B5EF4-FFF2-40B4-BE49-F238E27FC236}">
                <a16:creationId xmlns:a16="http://schemas.microsoft.com/office/drawing/2014/main" id="{26F112EF-A059-21D6-02AE-8DDD56060B42}"/>
              </a:ext>
            </a:extLst>
          </p:cNvPr>
          <p:cNvSpPr>
            <a:spLocks noGrp="1"/>
          </p:cNvSpPr>
          <p:nvPr>
            <p:ph type="body" sz="half" idx="2"/>
          </p:nvPr>
        </p:nvSpPr>
        <p:spPr>
          <a:xfrm>
            <a:off x="457200" y="1122948"/>
            <a:ext cx="3008313" cy="5003216"/>
          </a:xfrm>
        </p:spPr>
        <p:txBody>
          <a:bodyPr/>
          <a:lstStyle/>
          <a:p>
            <a:pPr marL="285750" indent="-285750">
              <a:buClr>
                <a:srgbClr val="7030A0"/>
              </a:buClr>
              <a:buFont typeface="Wingdings" panose="05000000000000000000" pitchFamily="2" charset="2"/>
              <a:buChar char="§"/>
            </a:pPr>
            <a:r>
              <a:rPr lang="en-US" dirty="0"/>
              <a:t>To create a Globus Group to help manage user permissions, you will want to navigate to the Groups page in Globus and click </a:t>
            </a:r>
            <a:r>
              <a:rPr lang="en-US" b="1" dirty="0"/>
              <a:t>Create new group</a:t>
            </a:r>
            <a:r>
              <a:rPr lang="en-US" dirty="0"/>
              <a:t> in the upper right corner of the page</a:t>
            </a:r>
          </a:p>
          <a:p>
            <a:pPr marL="285750" indent="-285750">
              <a:buClr>
                <a:srgbClr val="7030A0"/>
              </a:buClr>
              <a:buFont typeface="Wingdings" panose="05000000000000000000" pitchFamily="2" charset="2"/>
              <a:buChar char="§"/>
            </a:pPr>
            <a:r>
              <a:rPr lang="en-US" dirty="0"/>
              <a:t>This action will take you to the Create Group page in Globus where you will need to define a Group Name.</a:t>
            </a:r>
          </a:p>
          <a:p>
            <a:pPr marL="285750" indent="-285750">
              <a:buClr>
                <a:srgbClr val="7030A0"/>
              </a:buClr>
              <a:buFont typeface="Wingdings" panose="05000000000000000000" pitchFamily="2" charset="2"/>
              <a:buChar char="§"/>
            </a:pPr>
            <a:r>
              <a:rPr lang="en-US" dirty="0"/>
              <a:t>You also have the option of providing a Description and Terms &amp; Conditions of the group</a:t>
            </a:r>
          </a:p>
          <a:p>
            <a:pPr marL="285750" indent="-285750">
              <a:buClr>
                <a:srgbClr val="7030A0"/>
              </a:buClr>
              <a:buFont typeface="Wingdings" panose="05000000000000000000" pitchFamily="2" charset="2"/>
              <a:buChar char="§"/>
            </a:pPr>
            <a:r>
              <a:rPr lang="en-US" dirty="0"/>
              <a:t>Globus will also present you with optional Policies that you can choose to implement</a:t>
            </a:r>
          </a:p>
          <a:p>
            <a:pPr marL="285750" indent="-285750">
              <a:buClr>
                <a:srgbClr val="7030A0"/>
              </a:buClr>
              <a:buFont typeface="Wingdings" panose="05000000000000000000" pitchFamily="2" charset="2"/>
              <a:buChar char="§"/>
            </a:pPr>
            <a:r>
              <a:rPr lang="en-US" dirty="0"/>
              <a:t>Once you have defined these details, you would click </a:t>
            </a:r>
            <a:r>
              <a:rPr lang="en-US" b="1" dirty="0"/>
              <a:t>Create Group</a:t>
            </a:r>
            <a:r>
              <a:rPr lang="en-US" dirty="0"/>
              <a:t> to create the group</a:t>
            </a:r>
          </a:p>
        </p:txBody>
      </p:sp>
      <p:sp>
        <p:nvSpPr>
          <p:cNvPr id="4" name="Slide Number Placeholder 3">
            <a:extLst>
              <a:ext uri="{FF2B5EF4-FFF2-40B4-BE49-F238E27FC236}">
                <a16:creationId xmlns:a16="http://schemas.microsoft.com/office/drawing/2014/main" id="{BDCEA2BE-1739-83EA-A612-BD4F2E0BDB0D}"/>
              </a:ext>
            </a:extLst>
          </p:cNvPr>
          <p:cNvSpPr>
            <a:spLocks noGrp="1"/>
          </p:cNvSpPr>
          <p:nvPr>
            <p:ph type="sldNum" sz="quarter" idx="12"/>
          </p:nvPr>
        </p:nvSpPr>
        <p:spPr/>
        <p:txBody>
          <a:bodyPr/>
          <a:lstStyle/>
          <a:p>
            <a:fld id="{106E12CD-FCB1-464E-A775-0B83FDDACE03}" type="slidenum">
              <a:rPr lang="en-US" smtClean="0"/>
              <a:pPr/>
              <a:t>43</a:t>
            </a:fld>
            <a:endParaRPr lang="en-US"/>
          </a:p>
        </p:txBody>
      </p:sp>
    </p:spTree>
    <p:extLst>
      <p:ext uri="{BB962C8B-B14F-4D97-AF65-F5344CB8AC3E}">
        <p14:creationId xmlns:p14="http://schemas.microsoft.com/office/powerpoint/2010/main" val="39982778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7A7960-3B0D-49FB-2D42-0F574AF1BFE1}"/>
              </a:ext>
            </a:extLst>
          </p:cNvPr>
          <p:cNvSpPr>
            <a:spLocks noGrp="1"/>
          </p:cNvSpPr>
          <p:nvPr>
            <p:ph type="title"/>
          </p:nvPr>
        </p:nvSpPr>
        <p:spPr>
          <a:xfrm>
            <a:off x="457200" y="273050"/>
            <a:ext cx="8229600" cy="705518"/>
          </a:xfrm>
        </p:spPr>
        <p:txBody>
          <a:bodyPr>
            <a:normAutofit/>
          </a:bodyPr>
          <a:lstStyle/>
          <a:p>
            <a:pPr algn="ctr"/>
            <a:r>
              <a:rPr lang="en-US" sz="3600" dirty="0">
                <a:solidFill>
                  <a:srgbClr val="7030A0"/>
                </a:solidFill>
              </a:rPr>
              <a:t>Manage Members of Globus Group</a:t>
            </a:r>
          </a:p>
        </p:txBody>
      </p:sp>
      <p:pic>
        <p:nvPicPr>
          <p:cNvPr id="3" name="Content Placeholder 2">
            <a:extLst>
              <a:ext uri="{FF2B5EF4-FFF2-40B4-BE49-F238E27FC236}">
                <a16:creationId xmlns:a16="http://schemas.microsoft.com/office/drawing/2014/main" id="{3E56C5A2-28C1-F916-475B-CAF6F0091A71}"/>
              </a:ext>
            </a:extLst>
          </p:cNvPr>
          <p:cNvPicPr>
            <a:picLocks noGrp="1" noChangeAspect="1"/>
          </p:cNvPicPr>
          <p:nvPr>
            <p:ph idx="1"/>
          </p:nvPr>
        </p:nvPicPr>
        <p:blipFill>
          <a:blip r:embed="rId2"/>
          <a:stretch>
            <a:fillRect/>
          </a:stretch>
        </p:blipFill>
        <p:spPr>
          <a:xfrm>
            <a:off x="3465513" y="1186165"/>
            <a:ext cx="5543740" cy="2438391"/>
          </a:xfrm>
        </p:spPr>
      </p:pic>
      <p:sp>
        <p:nvSpPr>
          <p:cNvPr id="7" name="Text Placeholder 6">
            <a:extLst>
              <a:ext uri="{FF2B5EF4-FFF2-40B4-BE49-F238E27FC236}">
                <a16:creationId xmlns:a16="http://schemas.microsoft.com/office/drawing/2014/main" id="{26F112EF-A059-21D6-02AE-8DDD56060B42}"/>
              </a:ext>
            </a:extLst>
          </p:cNvPr>
          <p:cNvSpPr>
            <a:spLocks noGrp="1"/>
          </p:cNvSpPr>
          <p:nvPr>
            <p:ph type="body" sz="half" idx="2"/>
          </p:nvPr>
        </p:nvSpPr>
        <p:spPr>
          <a:xfrm>
            <a:off x="457200" y="1122948"/>
            <a:ext cx="3008313" cy="5003216"/>
          </a:xfrm>
        </p:spPr>
        <p:txBody>
          <a:bodyPr>
            <a:normAutofit fontScale="92500" lnSpcReduction="10000"/>
          </a:bodyPr>
          <a:lstStyle/>
          <a:p>
            <a:pPr marL="285750" indent="-285750">
              <a:buClr>
                <a:srgbClr val="7030A0"/>
              </a:buClr>
              <a:buFont typeface="Wingdings" panose="05000000000000000000" pitchFamily="2" charset="2"/>
              <a:buChar char="§"/>
            </a:pPr>
            <a:r>
              <a:rPr lang="en-US" dirty="0"/>
              <a:t>Once you create the group, you are taken to the group Overview page.</a:t>
            </a:r>
          </a:p>
          <a:p>
            <a:pPr marL="285750" indent="-285750">
              <a:buClr>
                <a:srgbClr val="7030A0"/>
              </a:buClr>
              <a:buFont typeface="Wingdings" panose="05000000000000000000" pitchFamily="2" charset="2"/>
              <a:buChar char="§"/>
            </a:pPr>
            <a:r>
              <a:rPr lang="en-US" dirty="0"/>
              <a:t>To manage members of the group, select the </a:t>
            </a:r>
            <a:r>
              <a:rPr lang="en-US" b="1" dirty="0"/>
              <a:t>Members</a:t>
            </a:r>
            <a:r>
              <a:rPr lang="en-US" dirty="0"/>
              <a:t> tab.</a:t>
            </a:r>
          </a:p>
          <a:p>
            <a:pPr marL="285750" indent="-285750">
              <a:buClr>
                <a:srgbClr val="7030A0"/>
              </a:buClr>
              <a:buFont typeface="Wingdings" panose="05000000000000000000" pitchFamily="2" charset="2"/>
              <a:buChar char="§"/>
            </a:pPr>
            <a:r>
              <a:rPr lang="en-US" dirty="0"/>
              <a:t>To invite users to the group, click </a:t>
            </a:r>
            <a:r>
              <a:rPr lang="en-US" b="1" dirty="0"/>
              <a:t>Invite Others</a:t>
            </a:r>
          </a:p>
          <a:p>
            <a:pPr marL="285750" indent="-285750">
              <a:buClr>
                <a:srgbClr val="7030A0"/>
              </a:buClr>
              <a:buFont typeface="Wingdings" panose="05000000000000000000" pitchFamily="2" charset="2"/>
              <a:buChar char="§"/>
            </a:pPr>
            <a:r>
              <a:rPr lang="en-US" dirty="0"/>
              <a:t>You will next be prompted to enter the username or email of the user you want to invite to the group</a:t>
            </a:r>
          </a:p>
          <a:p>
            <a:pPr marL="285750" indent="-285750">
              <a:buClr>
                <a:srgbClr val="7030A0"/>
              </a:buClr>
              <a:buFont typeface="Wingdings" panose="05000000000000000000" pitchFamily="2" charset="2"/>
              <a:buChar char="§"/>
            </a:pPr>
            <a:r>
              <a:rPr lang="en-US" dirty="0"/>
              <a:t>After you enter the username or email address, you will then click </a:t>
            </a:r>
            <a:r>
              <a:rPr lang="en-US" b="1" dirty="0"/>
              <a:t>Send Invitation</a:t>
            </a:r>
            <a:r>
              <a:rPr lang="en-US" dirty="0"/>
              <a:t> to invite the member to join the group</a:t>
            </a:r>
          </a:p>
          <a:p>
            <a:pPr marL="285750" indent="-285750">
              <a:buClr>
                <a:srgbClr val="7030A0"/>
              </a:buClr>
              <a:buFont typeface="Wingdings" panose="05000000000000000000" pitchFamily="2" charset="2"/>
              <a:buChar char="§"/>
            </a:pPr>
            <a:r>
              <a:rPr lang="en-US" dirty="0"/>
              <a:t>You can either wait for the user to accept the invitation, or you can immediately make them an active member of the group by clicking their name in the Members section of the group and then click </a:t>
            </a:r>
            <a:r>
              <a:rPr lang="en-US" b="1" dirty="0"/>
              <a:t>Add Membership</a:t>
            </a:r>
          </a:p>
          <a:p>
            <a:pPr marL="285750" indent="-285750">
              <a:buClr>
                <a:srgbClr val="7030A0"/>
              </a:buClr>
              <a:buFont typeface="Wingdings" panose="05000000000000000000" pitchFamily="2" charset="2"/>
              <a:buChar char="§"/>
            </a:pPr>
            <a:r>
              <a:rPr lang="en-US" dirty="0"/>
              <a:t>You can also remove users from the group by clicking their name and then click </a:t>
            </a:r>
            <a:r>
              <a:rPr lang="en-US" b="1" dirty="0"/>
              <a:t>Remove Membership</a:t>
            </a:r>
            <a:endParaRPr lang="en-US" dirty="0"/>
          </a:p>
          <a:p>
            <a:pPr marL="285750" indent="-2857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BDCEA2BE-1739-83EA-A612-BD4F2E0BDB0D}"/>
              </a:ext>
            </a:extLst>
          </p:cNvPr>
          <p:cNvSpPr>
            <a:spLocks noGrp="1"/>
          </p:cNvSpPr>
          <p:nvPr>
            <p:ph type="sldNum" sz="quarter" idx="12"/>
          </p:nvPr>
        </p:nvSpPr>
        <p:spPr/>
        <p:txBody>
          <a:bodyPr/>
          <a:lstStyle/>
          <a:p>
            <a:fld id="{106E12CD-FCB1-464E-A775-0B83FDDACE03}" type="slidenum">
              <a:rPr lang="en-US" smtClean="0"/>
              <a:pPr/>
              <a:t>44</a:t>
            </a:fld>
            <a:endParaRPr lang="en-US"/>
          </a:p>
        </p:txBody>
      </p:sp>
    </p:spTree>
    <p:extLst>
      <p:ext uri="{BB962C8B-B14F-4D97-AF65-F5344CB8AC3E}">
        <p14:creationId xmlns:p14="http://schemas.microsoft.com/office/powerpoint/2010/main" val="3256754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4A5D5-6090-BA29-D109-D0987CDD8D28}"/>
              </a:ext>
            </a:extLst>
          </p:cNvPr>
          <p:cNvSpPr>
            <a:spLocks noGrp="1"/>
          </p:cNvSpPr>
          <p:nvPr>
            <p:ph type="title"/>
          </p:nvPr>
        </p:nvSpPr>
        <p:spPr>
          <a:xfrm>
            <a:off x="457200" y="274638"/>
            <a:ext cx="8229600" cy="1143000"/>
          </a:xfrm>
        </p:spPr>
        <p:txBody>
          <a:bodyPr anchor="ctr">
            <a:normAutofit/>
          </a:bodyPr>
          <a:lstStyle/>
          <a:p>
            <a:r>
              <a:rPr lang="en-US" b="1" dirty="0">
                <a:solidFill>
                  <a:srgbClr val="7030A0"/>
                </a:solidFill>
              </a:rPr>
              <a:t>Advanced Globus Features</a:t>
            </a:r>
          </a:p>
        </p:txBody>
      </p:sp>
      <p:sp>
        <p:nvSpPr>
          <p:cNvPr id="7" name="Slide Number Placeholder 6">
            <a:extLst>
              <a:ext uri="{FF2B5EF4-FFF2-40B4-BE49-F238E27FC236}">
                <a16:creationId xmlns:a16="http://schemas.microsoft.com/office/drawing/2014/main" id="{9BD1937D-F6A0-0660-FEA9-5633C4D5CDAA}"/>
              </a:ext>
            </a:extLst>
          </p:cNvPr>
          <p:cNvSpPr>
            <a:spLocks noGrp="1"/>
          </p:cNvSpPr>
          <p:nvPr>
            <p:ph type="sldNum" sz="quarter" idx="12"/>
          </p:nvPr>
        </p:nvSpPr>
        <p:spPr>
          <a:xfrm>
            <a:off x="6553200" y="6356350"/>
            <a:ext cx="2133600" cy="365125"/>
          </a:xfrm>
        </p:spPr>
        <p:txBody>
          <a:bodyPr anchor="b">
            <a:normAutofit/>
          </a:bodyPr>
          <a:lstStyle/>
          <a:p>
            <a:pPr>
              <a:spcAft>
                <a:spcPts val="600"/>
              </a:spcAft>
            </a:pPr>
            <a:fld id="{106E12CD-FCB1-464E-A775-0B83FDDACE03}" type="slidenum">
              <a:rPr lang="en-US" smtClean="0"/>
              <a:pPr>
                <a:spcAft>
                  <a:spcPts val="600"/>
                </a:spcAft>
              </a:pPr>
              <a:t>45</a:t>
            </a:fld>
            <a:endParaRPr lang="en-US"/>
          </a:p>
        </p:txBody>
      </p:sp>
      <p:graphicFrame>
        <p:nvGraphicFramePr>
          <p:cNvPr id="10" name="Content Placeholder 7">
            <a:extLst>
              <a:ext uri="{FF2B5EF4-FFF2-40B4-BE49-F238E27FC236}">
                <a16:creationId xmlns:a16="http://schemas.microsoft.com/office/drawing/2014/main" id="{FF1A535E-8F9C-3519-8054-1A441DD46D2D}"/>
              </a:ext>
            </a:extLst>
          </p:cNvPr>
          <p:cNvGraphicFramePr>
            <a:graphicFrameLocks noGrp="1"/>
          </p:cNvGraphicFramePr>
          <p:nvPr>
            <p:ph idx="1"/>
            <p:extLst>
              <p:ext uri="{D42A27DB-BD31-4B8C-83A1-F6EECF244321}">
                <p14:modId xmlns:p14="http://schemas.microsoft.com/office/powerpoint/2010/main" val="3388666883"/>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30050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25126-02E4-792E-2BD2-6D270FA11477}"/>
              </a:ext>
            </a:extLst>
          </p:cNvPr>
          <p:cNvSpPr>
            <a:spLocks noGrp="1"/>
          </p:cNvSpPr>
          <p:nvPr>
            <p:ph type="title"/>
          </p:nvPr>
        </p:nvSpPr>
        <p:spPr/>
        <p:txBody>
          <a:bodyPr/>
          <a:lstStyle/>
          <a:p>
            <a:r>
              <a:rPr lang="en-US" b="1" dirty="0">
                <a:solidFill>
                  <a:srgbClr val="7030A0"/>
                </a:solidFill>
              </a:rPr>
              <a:t>Globus CLI</a:t>
            </a:r>
          </a:p>
        </p:txBody>
      </p:sp>
      <p:sp>
        <p:nvSpPr>
          <p:cNvPr id="3" name="Content Placeholder 2">
            <a:extLst>
              <a:ext uri="{FF2B5EF4-FFF2-40B4-BE49-F238E27FC236}">
                <a16:creationId xmlns:a16="http://schemas.microsoft.com/office/drawing/2014/main" id="{BA6BB6BC-3422-8520-00FE-FA921EC3DDA5}"/>
              </a:ext>
            </a:extLst>
          </p:cNvPr>
          <p:cNvSpPr>
            <a:spLocks noGrp="1"/>
          </p:cNvSpPr>
          <p:nvPr>
            <p:ph idx="1"/>
          </p:nvPr>
        </p:nvSpPr>
        <p:spPr/>
        <p:txBody>
          <a:bodyPr/>
          <a:lstStyle/>
          <a:p>
            <a:pPr>
              <a:buClr>
                <a:schemeClr val="accent4"/>
              </a:buClr>
              <a:buFont typeface="Wingdings" panose="05000000000000000000" pitchFamily="2" charset="2"/>
              <a:buChar char="§"/>
            </a:pPr>
            <a:r>
              <a:rPr lang="en-US" dirty="0"/>
              <a:t>Globus provides the Globus CLI, a command line tool for interacting with the Globus service through the terminal.</a:t>
            </a:r>
          </a:p>
          <a:p>
            <a:pPr marL="0" indent="0">
              <a:buClr>
                <a:schemeClr val="accent4"/>
              </a:buClr>
              <a:buNone/>
            </a:pPr>
            <a:endParaRPr lang="en-US" dirty="0"/>
          </a:p>
          <a:p>
            <a:pPr>
              <a:buClr>
                <a:schemeClr val="accent4"/>
              </a:buClr>
              <a:buFont typeface="Wingdings" panose="05000000000000000000" pitchFamily="2" charset="2"/>
              <a:buChar char="§"/>
            </a:pPr>
            <a:r>
              <a:rPr lang="en-US" dirty="0"/>
              <a:t>The Globus CLI is an available module on Quest as part of software and applications commonly used on Quest</a:t>
            </a:r>
          </a:p>
          <a:p>
            <a:pPr lvl="1">
              <a:buFont typeface="Arial" panose="020B0604020202020204" pitchFamily="34" charset="0"/>
              <a:buChar char="•"/>
            </a:pPr>
            <a:r>
              <a:rPr lang="en-US" dirty="0"/>
              <a:t>Available version: Globus-cli/3.5.0</a:t>
            </a:r>
          </a:p>
        </p:txBody>
      </p:sp>
      <p:sp>
        <p:nvSpPr>
          <p:cNvPr id="4" name="Slide Number Placeholder 3">
            <a:extLst>
              <a:ext uri="{FF2B5EF4-FFF2-40B4-BE49-F238E27FC236}">
                <a16:creationId xmlns:a16="http://schemas.microsoft.com/office/drawing/2014/main" id="{CF4B8980-77DE-E76D-1075-A0B6840EE418}"/>
              </a:ext>
            </a:extLst>
          </p:cNvPr>
          <p:cNvSpPr>
            <a:spLocks noGrp="1"/>
          </p:cNvSpPr>
          <p:nvPr>
            <p:ph type="sldNum" sz="quarter" idx="12"/>
          </p:nvPr>
        </p:nvSpPr>
        <p:spPr/>
        <p:txBody>
          <a:bodyPr/>
          <a:lstStyle/>
          <a:p>
            <a:fld id="{106E12CD-FCB1-464E-A775-0B83FDDACE03}" type="slidenum">
              <a:rPr lang="en-US" smtClean="0"/>
              <a:pPr/>
              <a:t>46</a:t>
            </a:fld>
            <a:endParaRPr lang="en-US"/>
          </a:p>
        </p:txBody>
      </p:sp>
    </p:spTree>
    <p:extLst>
      <p:ext uri="{BB962C8B-B14F-4D97-AF65-F5344CB8AC3E}">
        <p14:creationId xmlns:p14="http://schemas.microsoft.com/office/powerpoint/2010/main" val="1390563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560D512-B85B-2174-8ED5-3E575963ADA6}"/>
              </a:ext>
            </a:extLst>
          </p:cNvPr>
          <p:cNvSpPr>
            <a:spLocks noGrp="1"/>
          </p:cNvSpPr>
          <p:nvPr>
            <p:ph type="title"/>
          </p:nvPr>
        </p:nvSpPr>
        <p:spPr/>
        <p:txBody>
          <a:bodyPr/>
          <a:lstStyle/>
          <a:p>
            <a:r>
              <a:rPr lang="en-US" b="1" dirty="0">
                <a:solidFill>
                  <a:srgbClr val="7030A0"/>
                </a:solidFill>
              </a:rPr>
              <a:t>Globus SDK</a:t>
            </a:r>
          </a:p>
        </p:txBody>
      </p:sp>
      <p:sp>
        <p:nvSpPr>
          <p:cNvPr id="9" name="Content Placeholder 8">
            <a:extLst>
              <a:ext uri="{FF2B5EF4-FFF2-40B4-BE49-F238E27FC236}">
                <a16:creationId xmlns:a16="http://schemas.microsoft.com/office/drawing/2014/main" id="{D60A60B8-F138-1DB0-D048-01946A0AC66F}"/>
              </a:ext>
            </a:extLst>
          </p:cNvPr>
          <p:cNvSpPr>
            <a:spLocks noGrp="1"/>
          </p:cNvSpPr>
          <p:nvPr>
            <p:ph idx="1"/>
          </p:nvPr>
        </p:nvSpPr>
        <p:spPr/>
        <p:txBody>
          <a:bodyPr>
            <a:normAutofit/>
          </a:bodyPr>
          <a:lstStyle/>
          <a:p>
            <a:pPr>
              <a:buClr>
                <a:schemeClr val="accent4"/>
              </a:buClr>
              <a:buFont typeface="Wingdings" panose="05000000000000000000" pitchFamily="2" charset="2"/>
              <a:buChar char="§"/>
            </a:pPr>
            <a:r>
              <a:rPr lang="en-US" dirty="0"/>
              <a:t>The Globus SDK is a collection of libraries, tools, and resources provided by Globus to simplify the development of applications and services that interact with the Globus platform</a:t>
            </a:r>
          </a:p>
          <a:p>
            <a:pPr>
              <a:buClr>
                <a:schemeClr val="accent4"/>
              </a:buClr>
              <a:buFont typeface="Wingdings" panose="05000000000000000000" pitchFamily="2" charset="2"/>
              <a:buChar char="§"/>
            </a:pPr>
            <a:r>
              <a:rPr lang="en-US" dirty="0"/>
              <a:t>Offers pre-built functions and utilities for common tasks</a:t>
            </a:r>
          </a:p>
        </p:txBody>
      </p:sp>
      <p:sp>
        <p:nvSpPr>
          <p:cNvPr id="7" name="Slide Number Placeholder 6">
            <a:extLst>
              <a:ext uri="{FF2B5EF4-FFF2-40B4-BE49-F238E27FC236}">
                <a16:creationId xmlns:a16="http://schemas.microsoft.com/office/drawing/2014/main" id="{280F6B03-B564-11D5-F92D-4D05A612684D}"/>
              </a:ext>
            </a:extLst>
          </p:cNvPr>
          <p:cNvSpPr>
            <a:spLocks noGrp="1"/>
          </p:cNvSpPr>
          <p:nvPr>
            <p:ph type="sldNum" sz="quarter" idx="12"/>
          </p:nvPr>
        </p:nvSpPr>
        <p:spPr/>
        <p:txBody>
          <a:bodyPr/>
          <a:lstStyle/>
          <a:p>
            <a:fld id="{106E12CD-FCB1-464E-A775-0B83FDDACE03}" type="slidenum">
              <a:rPr lang="en-US" smtClean="0"/>
              <a:pPr/>
              <a:t>47</a:t>
            </a:fld>
            <a:endParaRPr lang="en-US"/>
          </a:p>
        </p:txBody>
      </p:sp>
    </p:spTree>
    <p:extLst>
      <p:ext uri="{BB962C8B-B14F-4D97-AF65-F5344CB8AC3E}">
        <p14:creationId xmlns:p14="http://schemas.microsoft.com/office/powerpoint/2010/main" val="8942818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560D512-B85B-2174-8ED5-3E575963ADA6}"/>
              </a:ext>
            </a:extLst>
          </p:cNvPr>
          <p:cNvSpPr>
            <a:spLocks noGrp="1"/>
          </p:cNvSpPr>
          <p:nvPr>
            <p:ph type="title"/>
          </p:nvPr>
        </p:nvSpPr>
        <p:spPr/>
        <p:txBody>
          <a:bodyPr/>
          <a:lstStyle/>
          <a:p>
            <a:r>
              <a:rPr lang="en-US" b="1" dirty="0">
                <a:solidFill>
                  <a:srgbClr val="7030A0"/>
                </a:solidFill>
              </a:rPr>
              <a:t>Use of the Globus SDK</a:t>
            </a:r>
          </a:p>
        </p:txBody>
      </p:sp>
      <p:sp>
        <p:nvSpPr>
          <p:cNvPr id="9" name="Content Placeholder 8">
            <a:extLst>
              <a:ext uri="{FF2B5EF4-FFF2-40B4-BE49-F238E27FC236}">
                <a16:creationId xmlns:a16="http://schemas.microsoft.com/office/drawing/2014/main" id="{D60A60B8-F138-1DB0-D048-01946A0AC66F}"/>
              </a:ext>
            </a:extLst>
          </p:cNvPr>
          <p:cNvSpPr>
            <a:spLocks noGrp="1"/>
          </p:cNvSpPr>
          <p:nvPr>
            <p:ph idx="1"/>
          </p:nvPr>
        </p:nvSpPr>
        <p:spPr/>
        <p:txBody>
          <a:bodyPr>
            <a:normAutofit fontScale="77500" lnSpcReduction="20000"/>
          </a:bodyPr>
          <a:lstStyle/>
          <a:p>
            <a:pPr>
              <a:buClr>
                <a:schemeClr val="accent4"/>
              </a:buClr>
              <a:buFont typeface="Wingdings" panose="05000000000000000000" pitchFamily="2" charset="2"/>
              <a:buChar char="§"/>
            </a:pPr>
            <a:r>
              <a:rPr lang="en-US" dirty="0"/>
              <a:t>Registration:</a:t>
            </a:r>
          </a:p>
          <a:p>
            <a:pPr lvl="1">
              <a:buFont typeface="Arial" panose="020B0604020202020204" pitchFamily="34" charset="0"/>
              <a:buChar char="•"/>
            </a:pPr>
            <a:r>
              <a:rPr lang="en-US" dirty="0"/>
              <a:t>Register your application with Globus.</a:t>
            </a:r>
          </a:p>
          <a:p>
            <a:pPr lvl="2">
              <a:buFont typeface="Courier New" panose="02070309020205020404" pitchFamily="49" charset="0"/>
              <a:buChar char="o"/>
            </a:pPr>
            <a:r>
              <a:rPr lang="en-US" dirty="0"/>
              <a:t>Settings &gt; Developers in the Globus web interface</a:t>
            </a:r>
          </a:p>
          <a:p>
            <a:pPr lvl="1">
              <a:buFont typeface="Arial" panose="020B0604020202020204" pitchFamily="34" charset="0"/>
              <a:buChar char="•"/>
            </a:pPr>
            <a:r>
              <a:rPr lang="en-US" dirty="0"/>
              <a:t>Registration types are based on your application’s nature</a:t>
            </a:r>
          </a:p>
          <a:p>
            <a:pPr lvl="2">
              <a:buFont typeface="Courier New" panose="02070309020205020404" pitchFamily="49" charset="0"/>
              <a:buChar char="o"/>
            </a:pPr>
            <a:r>
              <a:rPr lang="en-US" dirty="0"/>
              <a:t>Confidential Client: For server-to-server communication.</a:t>
            </a:r>
          </a:p>
          <a:p>
            <a:pPr lvl="2">
              <a:buFont typeface="Courier New" panose="02070309020205020404" pitchFamily="49" charset="0"/>
              <a:buChar char="o"/>
            </a:pPr>
            <a:r>
              <a:rPr lang="en-US" dirty="0"/>
              <a:t>Public Client: For user-interactive applications.</a:t>
            </a:r>
          </a:p>
          <a:p>
            <a:endParaRPr lang="en-US" dirty="0"/>
          </a:p>
          <a:p>
            <a:pPr>
              <a:buClr>
                <a:schemeClr val="accent4"/>
              </a:buClr>
              <a:buFont typeface="Wingdings" panose="05000000000000000000" pitchFamily="2" charset="2"/>
              <a:buChar char="§"/>
            </a:pPr>
            <a:r>
              <a:rPr lang="en-US" dirty="0"/>
              <a:t>Authentication:</a:t>
            </a:r>
          </a:p>
          <a:p>
            <a:pPr lvl="1">
              <a:buFont typeface="Arial" panose="020B0604020202020204" pitchFamily="34" charset="0"/>
              <a:buChar char="•"/>
            </a:pPr>
            <a:r>
              <a:rPr lang="en-US" dirty="0"/>
              <a:t>Authenticate and obtain access tokens.</a:t>
            </a:r>
          </a:p>
          <a:p>
            <a:pPr marL="457200" lvl="1" indent="0">
              <a:buNone/>
            </a:pPr>
            <a:endParaRPr lang="en-US" dirty="0"/>
          </a:p>
          <a:p>
            <a:pPr>
              <a:buClr>
                <a:schemeClr val="accent4"/>
              </a:buClr>
              <a:buFont typeface="Wingdings" panose="05000000000000000000" pitchFamily="2" charset="2"/>
              <a:buChar char="§"/>
            </a:pPr>
            <a:r>
              <a:rPr lang="en-US" dirty="0"/>
              <a:t>Functionality:</a:t>
            </a:r>
          </a:p>
          <a:p>
            <a:pPr lvl="1">
              <a:buFont typeface="Arial" panose="020B0604020202020204" pitchFamily="34" charset="0"/>
              <a:buChar char="•"/>
            </a:pPr>
            <a:r>
              <a:rPr lang="en-US" dirty="0"/>
              <a:t>Use the SDK's functions.</a:t>
            </a:r>
          </a:p>
          <a:p>
            <a:pPr lvl="1">
              <a:buFont typeface="Arial" panose="020B0604020202020204" pitchFamily="34" charset="0"/>
              <a:buChar char="•"/>
            </a:pPr>
            <a:r>
              <a:rPr lang="en-US" dirty="0"/>
              <a:t>Perform data management and transfer tasks.</a:t>
            </a:r>
          </a:p>
        </p:txBody>
      </p:sp>
      <p:sp>
        <p:nvSpPr>
          <p:cNvPr id="7" name="Slide Number Placeholder 6">
            <a:extLst>
              <a:ext uri="{FF2B5EF4-FFF2-40B4-BE49-F238E27FC236}">
                <a16:creationId xmlns:a16="http://schemas.microsoft.com/office/drawing/2014/main" id="{280F6B03-B564-11D5-F92D-4D05A612684D}"/>
              </a:ext>
            </a:extLst>
          </p:cNvPr>
          <p:cNvSpPr>
            <a:spLocks noGrp="1"/>
          </p:cNvSpPr>
          <p:nvPr>
            <p:ph type="sldNum" sz="quarter" idx="12"/>
          </p:nvPr>
        </p:nvSpPr>
        <p:spPr/>
        <p:txBody>
          <a:bodyPr/>
          <a:lstStyle/>
          <a:p>
            <a:fld id="{106E12CD-FCB1-464E-A775-0B83FDDACE03}" type="slidenum">
              <a:rPr lang="en-US" smtClean="0"/>
              <a:pPr/>
              <a:t>48</a:t>
            </a:fld>
            <a:endParaRPr lang="en-US"/>
          </a:p>
        </p:txBody>
      </p:sp>
    </p:spTree>
    <p:extLst>
      <p:ext uri="{BB962C8B-B14F-4D97-AF65-F5344CB8AC3E}">
        <p14:creationId xmlns:p14="http://schemas.microsoft.com/office/powerpoint/2010/main" val="3064263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le 2"/>
          <p:cNvSpPr txBox="1">
            <a:spLocks noGrp="1"/>
          </p:cNvSpPr>
          <p:nvPr>
            <p:ph type="title"/>
          </p:nvPr>
        </p:nvSpPr>
        <p:spPr>
          <a:xfrm>
            <a:off x="457200" y="274638"/>
            <a:ext cx="8229600" cy="1143000"/>
          </a:xfrm>
        </p:spPr>
        <p:txBody>
          <a:bodyPr anchor="ctr">
            <a:normAutofit/>
          </a:bodyPr>
          <a:lstStyle/>
          <a:p>
            <a:r>
              <a:rPr lang="en-US" b="1" dirty="0">
                <a:solidFill>
                  <a:srgbClr val="7030A0"/>
                </a:solidFill>
              </a:rPr>
              <a:t>Why use </a:t>
            </a:r>
            <a:r>
              <a:rPr b="1" dirty="0">
                <a:solidFill>
                  <a:srgbClr val="7030A0"/>
                </a:solidFill>
              </a:rPr>
              <a:t>Globus</a:t>
            </a:r>
            <a:r>
              <a:rPr lang="en-US" b="1" dirty="0">
                <a:solidFill>
                  <a:srgbClr val="7030A0"/>
                </a:solidFill>
              </a:rPr>
              <a:t>?</a:t>
            </a:r>
          </a:p>
        </p:txBody>
      </p:sp>
      <p:sp>
        <p:nvSpPr>
          <p:cNvPr id="215" name="Slide Number Placeholder 5"/>
          <p:cNvSpPr txBox="1">
            <a:spLocks noGrp="1"/>
          </p:cNvSpPr>
          <p:nvPr>
            <p:ph type="sldNum" sz="quarter" idx="12"/>
          </p:nvPr>
        </p:nvSpPr>
        <p:spPr>
          <a:xfrm>
            <a:off x="6553200" y="6356350"/>
            <a:ext cx="2133600" cy="365125"/>
          </a:xfr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chor="b">
            <a:normAutofit/>
          </a:bodyPr>
          <a:lstStyle/>
          <a:p>
            <a:pPr>
              <a:spcAft>
                <a:spcPts val="600"/>
              </a:spcAft>
            </a:pPr>
            <a:fld id="{86CB4B4D-7CA3-9044-876B-883B54F8677D}" type="slidenum">
              <a:rPr/>
              <a:pPr>
                <a:spcAft>
                  <a:spcPts val="600"/>
                </a:spcAft>
              </a:pPr>
              <a:t>4</a:t>
            </a:fld>
            <a:endParaRPr/>
          </a:p>
        </p:txBody>
      </p:sp>
      <p:graphicFrame>
        <p:nvGraphicFramePr>
          <p:cNvPr id="217" name="Text Placeholder 3">
            <a:extLst>
              <a:ext uri="{FF2B5EF4-FFF2-40B4-BE49-F238E27FC236}">
                <a16:creationId xmlns:a16="http://schemas.microsoft.com/office/drawing/2014/main" id="{E0CDFAC6-91A1-521E-08AB-92672F2EC3A1}"/>
              </a:ext>
            </a:extLst>
          </p:cNvPr>
          <p:cNvGraphicFramePr/>
          <p:nvPr>
            <p:extLst>
              <p:ext uri="{D42A27DB-BD31-4B8C-83A1-F6EECF244321}">
                <p14:modId xmlns:p14="http://schemas.microsoft.com/office/powerpoint/2010/main" val="1310383364"/>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0388289"/>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2B04C6-F253-9AB5-E7E7-8A1C5ED2154E}"/>
              </a:ext>
            </a:extLst>
          </p:cNvPr>
          <p:cNvSpPr>
            <a:spLocks noGrp="1"/>
          </p:cNvSpPr>
          <p:nvPr>
            <p:ph type="title"/>
          </p:nvPr>
        </p:nvSpPr>
        <p:spPr/>
        <p:txBody>
          <a:bodyPr>
            <a:normAutofit/>
          </a:bodyPr>
          <a:lstStyle/>
          <a:p>
            <a:r>
              <a:rPr lang="en-US" b="1" dirty="0">
                <a:solidFill>
                  <a:srgbClr val="7030A0"/>
                </a:solidFill>
              </a:rPr>
              <a:t>Globus Resources</a:t>
            </a:r>
            <a:endParaRPr lang="en-US" dirty="0">
              <a:solidFill>
                <a:srgbClr val="7030A0"/>
              </a:solidFill>
            </a:endParaRPr>
          </a:p>
        </p:txBody>
      </p:sp>
      <p:sp>
        <p:nvSpPr>
          <p:cNvPr id="7" name="Text Placeholder 6">
            <a:extLst>
              <a:ext uri="{FF2B5EF4-FFF2-40B4-BE49-F238E27FC236}">
                <a16:creationId xmlns:a16="http://schemas.microsoft.com/office/drawing/2014/main" id="{978303FD-6832-DF03-B886-24D856B27BE1}"/>
              </a:ext>
            </a:extLst>
          </p:cNvPr>
          <p:cNvSpPr>
            <a:spLocks noGrp="1"/>
          </p:cNvSpPr>
          <p:nvPr>
            <p:ph type="body" idx="1"/>
          </p:nvPr>
        </p:nvSpPr>
        <p:spPr/>
        <p:txBody>
          <a:bodyPr/>
          <a:lstStyle/>
          <a:p>
            <a:pPr algn="ctr"/>
            <a:r>
              <a:rPr lang="en-US" dirty="0">
                <a:solidFill>
                  <a:schemeClr val="tx1">
                    <a:lumMod val="75000"/>
                    <a:lumOff val="25000"/>
                  </a:schemeClr>
                </a:solidFill>
              </a:rPr>
              <a:t>Globus Resources</a:t>
            </a:r>
          </a:p>
        </p:txBody>
      </p:sp>
      <p:sp>
        <p:nvSpPr>
          <p:cNvPr id="8" name="Content Placeholder 7">
            <a:extLst>
              <a:ext uri="{FF2B5EF4-FFF2-40B4-BE49-F238E27FC236}">
                <a16:creationId xmlns:a16="http://schemas.microsoft.com/office/drawing/2014/main" id="{7FFBA3D6-2194-D48A-70C6-7C416D140229}"/>
              </a:ext>
            </a:extLst>
          </p:cNvPr>
          <p:cNvSpPr>
            <a:spLocks noGrp="1"/>
          </p:cNvSpPr>
          <p:nvPr>
            <p:ph sz="half" idx="2"/>
          </p:nvPr>
        </p:nvSpPr>
        <p:spPr/>
        <p:txBody>
          <a:bodyPr>
            <a:normAutofit lnSpcReduction="10000"/>
          </a:bodyPr>
          <a:lstStyle/>
          <a:p>
            <a:pPr>
              <a:buClr>
                <a:schemeClr val="accent4"/>
              </a:buClr>
              <a:buFont typeface="Wingdings" panose="05000000000000000000" pitchFamily="2" charset="2"/>
              <a:buChar char="§"/>
            </a:pPr>
            <a:r>
              <a:rPr lang="en-US" dirty="0">
                <a:solidFill>
                  <a:schemeClr val="tx1">
                    <a:lumMod val="75000"/>
                    <a:lumOff val="25000"/>
                  </a:schemeClr>
                </a:solidFill>
                <a:hlinkClick r:id="rId2"/>
              </a:rPr>
              <a:t>Globus Documentation</a:t>
            </a:r>
            <a:endParaRPr lang="en-US" dirty="0">
              <a:solidFill>
                <a:schemeClr val="tx1">
                  <a:lumMod val="75000"/>
                  <a:lumOff val="25000"/>
                </a:schemeClr>
              </a:solidFill>
            </a:endParaRPr>
          </a:p>
          <a:p>
            <a:pPr>
              <a:buClr>
                <a:schemeClr val="accent4"/>
              </a:buClr>
              <a:buFont typeface="Wingdings" panose="05000000000000000000" pitchFamily="2" charset="2"/>
              <a:buChar char="§"/>
            </a:pPr>
            <a:r>
              <a:rPr lang="en-US" dirty="0">
                <a:solidFill>
                  <a:schemeClr val="tx1">
                    <a:lumMod val="75000"/>
                    <a:lumOff val="25000"/>
                  </a:schemeClr>
                </a:solidFill>
                <a:hlinkClick r:id="rId3"/>
              </a:rPr>
              <a:t>Globus Connect Personal</a:t>
            </a:r>
            <a:endParaRPr lang="en-US" dirty="0">
              <a:solidFill>
                <a:schemeClr val="tx1">
                  <a:lumMod val="75000"/>
                  <a:lumOff val="25000"/>
                </a:schemeClr>
              </a:solidFill>
            </a:endParaRPr>
          </a:p>
          <a:p>
            <a:pPr>
              <a:buClr>
                <a:schemeClr val="accent4"/>
              </a:buClr>
              <a:buFont typeface="Wingdings" panose="05000000000000000000" pitchFamily="2" charset="2"/>
              <a:buChar char="§"/>
            </a:pPr>
            <a:r>
              <a:rPr lang="en-US" dirty="0">
                <a:solidFill>
                  <a:schemeClr val="tx1">
                    <a:lumMod val="75000"/>
                    <a:lumOff val="25000"/>
                  </a:schemeClr>
                </a:solidFill>
                <a:hlinkClick r:id="rId4"/>
              </a:rPr>
              <a:t>How To Share Data Using Globus</a:t>
            </a:r>
            <a:endParaRPr lang="en-US" dirty="0">
              <a:solidFill>
                <a:schemeClr val="tx1">
                  <a:lumMod val="75000"/>
                  <a:lumOff val="25000"/>
                </a:schemeClr>
              </a:solidFill>
            </a:endParaRPr>
          </a:p>
          <a:p>
            <a:pPr>
              <a:buClr>
                <a:schemeClr val="accent4"/>
              </a:buClr>
              <a:buFont typeface="Wingdings" panose="05000000000000000000" pitchFamily="2" charset="2"/>
              <a:buChar char="§"/>
            </a:pPr>
            <a:r>
              <a:rPr lang="en-US" dirty="0">
                <a:solidFill>
                  <a:schemeClr val="tx1">
                    <a:lumMod val="75000"/>
                    <a:lumOff val="25000"/>
                  </a:schemeClr>
                </a:solidFill>
                <a:hlinkClick r:id="rId5"/>
              </a:rPr>
              <a:t>How to configure firewall policy for Globus Connect Personal</a:t>
            </a:r>
            <a:endParaRPr lang="en-US" dirty="0">
              <a:solidFill>
                <a:schemeClr val="tx1">
                  <a:lumMod val="75000"/>
                  <a:lumOff val="25000"/>
                </a:schemeClr>
              </a:solidFill>
            </a:endParaRPr>
          </a:p>
          <a:p>
            <a:pPr>
              <a:buClr>
                <a:schemeClr val="accent4"/>
              </a:buClr>
              <a:buFont typeface="Wingdings" panose="05000000000000000000" pitchFamily="2" charset="2"/>
              <a:buChar char="§"/>
            </a:pPr>
            <a:r>
              <a:rPr lang="en-US" dirty="0">
                <a:solidFill>
                  <a:schemeClr val="tx1">
                    <a:lumMod val="75000"/>
                    <a:lumOff val="25000"/>
                  </a:schemeClr>
                </a:solidFill>
                <a:hlinkClick r:id="rId6"/>
              </a:rPr>
              <a:t>Globus Command Line Interface (CLI) Reference</a:t>
            </a:r>
            <a:endParaRPr lang="en-US" dirty="0">
              <a:solidFill>
                <a:schemeClr val="tx1">
                  <a:lumMod val="75000"/>
                  <a:lumOff val="25000"/>
                </a:schemeClr>
              </a:solidFill>
            </a:endParaRPr>
          </a:p>
          <a:p>
            <a:endParaRPr lang="en-US" dirty="0"/>
          </a:p>
        </p:txBody>
      </p:sp>
      <p:sp>
        <p:nvSpPr>
          <p:cNvPr id="9" name="Text Placeholder 8">
            <a:extLst>
              <a:ext uri="{FF2B5EF4-FFF2-40B4-BE49-F238E27FC236}">
                <a16:creationId xmlns:a16="http://schemas.microsoft.com/office/drawing/2014/main" id="{AA70DF06-FAA3-46E4-4256-31AA73E00F62}"/>
              </a:ext>
            </a:extLst>
          </p:cNvPr>
          <p:cNvSpPr>
            <a:spLocks noGrp="1"/>
          </p:cNvSpPr>
          <p:nvPr>
            <p:ph type="body" sz="quarter" idx="3"/>
          </p:nvPr>
        </p:nvSpPr>
        <p:spPr/>
        <p:txBody>
          <a:bodyPr/>
          <a:lstStyle/>
          <a:p>
            <a:pPr algn="ctr"/>
            <a:r>
              <a:rPr lang="en-US" dirty="0"/>
              <a:t>NU KB Articles</a:t>
            </a:r>
          </a:p>
        </p:txBody>
      </p:sp>
      <p:sp>
        <p:nvSpPr>
          <p:cNvPr id="10" name="Content Placeholder 9">
            <a:extLst>
              <a:ext uri="{FF2B5EF4-FFF2-40B4-BE49-F238E27FC236}">
                <a16:creationId xmlns:a16="http://schemas.microsoft.com/office/drawing/2014/main" id="{79770149-3751-6020-CF48-3838A7CEB844}"/>
              </a:ext>
            </a:extLst>
          </p:cNvPr>
          <p:cNvSpPr>
            <a:spLocks noGrp="1"/>
          </p:cNvSpPr>
          <p:nvPr>
            <p:ph sz="quarter" idx="4"/>
          </p:nvPr>
        </p:nvSpPr>
        <p:spPr/>
        <p:txBody>
          <a:bodyPr>
            <a:normAutofit lnSpcReduction="10000"/>
          </a:bodyPr>
          <a:lstStyle/>
          <a:p>
            <a:pPr algn="l">
              <a:buClr>
                <a:schemeClr val="accent4"/>
              </a:buClr>
              <a:buFont typeface="Wingdings" panose="05000000000000000000" pitchFamily="2" charset="2"/>
              <a:buChar char="§"/>
            </a:pPr>
            <a:r>
              <a:rPr lang="en-US" dirty="0">
                <a:solidFill>
                  <a:schemeClr val="tx1">
                    <a:lumMod val="75000"/>
                    <a:lumOff val="25000"/>
                  </a:schemeClr>
                </a:solidFill>
                <a:hlinkClick r:id="rId7"/>
              </a:rPr>
              <a:t>Using the Globus Data Transfer Tool</a:t>
            </a:r>
            <a:endParaRPr lang="en-US" dirty="0">
              <a:solidFill>
                <a:schemeClr val="tx1">
                  <a:lumMod val="75000"/>
                  <a:lumOff val="25000"/>
                </a:schemeClr>
              </a:solidFill>
            </a:endParaRPr>
          </a:p>
          <a:p>
            <a:pPr algn="l">
              <a:buClr>
                <a:schemeClr val="accent4"/>
              </a:buClr>
              <a:buFont typeface="Wingdings" panose="05000000000000000000" pitchFamily="2" charset="2"/>
              <a:buChar char="§"/>
            </a:pPr>
            <a:r>
              <a:rPr lang="en-US" dirty="0">
                <a:solidFill>
                  <a:schemeClr val="tx1">
                    <a:lumMod val="75000"/>
                    <a:lumOff val="25000"/>
                  </a:schemeClr>
                </a:solidFill>
                <a:hlinkClick r:id="rId8"/>
              </a:rPr>
              <a:t>Using the RDS Globus Endpoint</a:t>
            </a:r>
            <a:endParaRPr lang="en-US" dirty="0">
              <a:solidFill>
                <a:schemeClr val="tx1">
                  <a:lumMod val="75000"/>
                  <a:lumOff val="25000"/>
                </a:schemeClr>
              </a:solidFill>
            </a:endParaRPr>
          </a:p>
          <a:p>
            <a:pPr algn="l">
              <a:buClr>
                <a:schemeClr val="accent4"/>
              </a:buClr>
              <a:buFont typeface="Wingdings" panose="05000000000000000000" pitchFamily="2" charset="2"/>
              <a:buChar char="§"/>
            </a:pPr>
            <a:r>
              <a:rPr lang="en-US" dirty="0">
                <a:solidFill>
                  <a:schemeClr val="tx1">
                    <a:lumMod val="75000"/>
                    <a:lumOff val="25000"/>
                  </a:schemeClr>
                </a:solidFill>
                <a:hlinkClick r:id="rId9"/>
              </a:rPr>
              <a:t>Using Globus with Amazon S3 Object Storage</a:t>
            </a:r>
            <a:endParaRPr lang="en-US" dirty="0">
              <a:solidFill>
                <a:schemeClr val="tx1">
                  <a:lumMod val="75000"/>
                  <a:lumOff val="25000"/>
                </a:schemeClr>
              </a:solidFill>
            </a:endParaRPr>
          </a:p>
          <a:p>
            <a:pPr algn="l">
              <a:buClr>
                <a:schemeClr val="accent4"/>
              </a:buClr>
              <a:buFont typeface="Wingdings" panose="05000000000000000000" pitchFamily="2" charset="2"/>
              <a:buChar char="§"/>
            </a:pPr>
            <a:r>
              <a:rPr lang="en-US" dirty="0">
                <a:solidFill>
                  <a:schemeClr val="tx1">
                    <a:lumMod val="75000"/>
                    <a:lumOff val="25000"/>
                  </a:schemeClr>
                </a:solidFill>
                <a:hlinkClick r:id="rId10"/>
              </a:rPr>
              <a:t>Using the OneDrive/SharePoint Globus Collection</a:t>
            </a:r>
            <a:endParaRPr lang="en-US" dirty="0">
              <a:solidFill>
                <a:schemeClr val="tx1">
                  <a:lumMod val="75000"/>
                  <a:lumOff val="25000"/>
                </a:schemeClr>
              </a:solidFill>
            </a:endParaRPr>
          </a:p>
          <a:p>
            <a:endParaRPr lang="en-US" dirty="0"/>
          </a:p>
        </p:txBody>
      </p:sp>
      <p:sp>
        <p:nvSpPr>
          <p:cNvPr id="4" name="Slide Number Placeholder 3">
            <a:extLst>
              <a:ext uri="{FF2B5EF4-FFF2-40B4-BE49-F238E27FC236}">
                <a16:creationId xmlns:a16="http://schemas.microsoft.com/office/drawing/2014/main" id="{E807387A-3D60-869E-E8A1-4AA9C3A12216}"/>
              </a:ext>
            </a:extLst>
          </p:cNvPr>
          <p:cNvSpPr>
            <a:spLocks noGrp="1"/>
          </p:cNvSpPr>
          <p:nvPr>
            <p:ph type="sldNum" sz="quarter" idx="12"/>
          </p:nvPr>
        </p:nvSpPr>
        <p:spPr/>
        <p:txBody>
          <a:bodyPr/>
          <a:lstStyle/>
          <a:p>
            <a:fld id="{106E12CD-FCB1-464E-A775-0B83FDDACE03}" type="slidenum">
              <a:rPr lang="en-US" smtClean="0"/>
              <a:pPr/>
              <a:t>49</a:t>
            </a:fld>
            <a:endParaRPr lang="en-US" dirty="0"/>
          </a:p>
        </p:txBody>
      </p:sp>
    </p:spTree>
    <p:extLst>
      <p:ext uri="{BB962C8B-B14F-4D97-AF65-F5344CB8AC3E}">
        <p14:creationId xmlns:p14="http://schemas.microsoft.com/office/powerpoint/2010/main" val="3778475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41838-0811-7038-3D11-6F02DAA3C14C}"/>
              </a:ext>
            </a:extLst>
          </p:cNvPr>
          <p:cNvSpPr>
            <a:spLocks noGrp="1"/>
          </p:cNvSpPr>
          <p:nvPr>
            <p:ph type="title"/>
          </p:nvPr>
        </p:nvSpPr>
        <p:spPr/>
        <p:txBody>
          <a:bodyPr>
            <a:normAutofit/>
          </a:bodyPr>
          <a:lstStyle/>
          <a:p>
            <a:r>
              <a:rPr lang="en-US" dirty="0"/>
              <a:t>Questions?</a:t>
            </a:r>
            <a:br>
              <a:rPr lang="en-US" dirty="0"/>
            </a:br>
            <a:br>
              <a:rPr lang="en-US" dirty="0"/>
            </a:br>
            <a:r>
              <a:rPr lang="en-US" sz="2800" dirty="0"/>
              <a:t>globus-help@northwestern.edu</a:t>
            </a:r>
          </a:p>
        </p:txBody>
      </p:sp>
      <p:sp>
        <p:nvSpPr>
          <p:cNvPr id="4" name="Slide Number Placeholder 3">
            <a:extLst>
              <a:ext uri="{FF2B5EF4-FFF2-40B4-BE49-F238E27FC236}">
                <a16:creationId xmlns:a16="http://schemas.microsoft.com/office/drawing/2014/main" id="{9E396441-6900-B5DC-0C43-8967A564B6FA}"/>
              </a:ext>
            </a:extLst>
          </p:cNvPr>
          <p:cNvSpPr>
            <a:spLocks noGrp="1"/>
          </p:cNvSpPr>
          <p:nvPr>
            <p:ph type="sldNum" sz="quarter" idx="4294967295"/>
          </p:nvPr>
        </p:nvSpPr>
        <p:spPr>
          <a:xfrm>
            <a:off x="7010400" y="5691189"/>
            <a:ext cx="2133600" cy="274637"/>
          </a:xfrm>
        </p:spPr>
        <p:txBody>
          <a:bodyPr/>
          <a:lstStyle/>
          <a:p>
            <a:fld id="{106E12CD-FCB1-464E-A775-0B83FDDACE03}" type="slidenum">
              <a:rPr lang="en-US" smtClean="0"/>
              <a:pPr/>
              <a:t>50</a:t>
            </a:fld>
            <a:endParaRPr lang="en-US"/>
          </a:p>
        </p:txBody>
      </p:sp>
    </p:spTree>
    <p:extLst>
      <p:ext uri="{BB962C8B-B14F-4D97-AF65-F5344CB8AC3E}">
        <p14:creationId xmlns:p14="http://schemas.microsoft.com/office/powerpoint/2010/main" val="775972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le 2"/>
          <p:cNvSpPr txBox="1">
            <a:spLocks noGrp="1"/>
          </p:cNvSpPr>
          <p:nvPr>
            <p:ph type="title"/>
          </p:nvPr>
        </p:nvSpPr>
        <p:spPr>
          <a:prstGeom prst="rect">
            <a:avLst/>
          </a:prstGeom>
        </p:spPr>
        <p:txBody>
          <a:bodyPr>
            <a:normAutofit/>
          </a:bodyPr>
          <a:lstStyle/>
          <a:p>
            <a:pPr algn="ctr"/>
            <a:r>
              <a:rPr lang="en-US" b="1" dirty="0"/>
              <a:t>Globus Collections</a:t>
            </a:r>
          </a:p>
        </p:txBody>
      </p:sp>
      <p:sp>
        <p:nvSpPr>
          <p:cNvPr id="214" name="Text Placeholder 3"/>
          <p:cNvSpPr txBox="1">
            <a:spLocks noGrp="1"/>
          </p:cNvSpPr>
          <p:nvPr>
            <p:ph type="body" idx="1"/>
          </p:nvPr>
        </p:nvSpPr>
        <p:spPr>
          <a:xfrm>
            <a:off x="152400" y="1467853"/>
            <a:ext cx="8991600" cy="4024057"/>
          </a:xfrm>
          <a:prstGeom prst="rect">
            <a:avLst/>
          </a:prstGeom>
        </p:spPr>
        <p:txBody>
          <a:bodyPr vert="horz" lIns="45719" tIns="45720" rIns="45719" bIns="45720" rtlCol="0" anchor="t">
            <a:normAutofit fontScale="77500" lnSpcReduction="20000"/>
          </a:bodyPr>
          <a:lstStyle/>
          <a:p>
            <a:pPr marL="0" indent="0" defTabSz="512051">
              <a:buNone/>
              <a:defRPr sz="3359"/>
            </a:pPr>
            <a:r>
              <a:rPr lang="en-US" sz="3600" b="0" dirty="0"/>
              <a:t>Globus allows users to manage and transfer data between nodes they call </a:t>
            </a:r>
            <a:r>
              <a:rPr lang="en-US" sz="3600" b="0" i="1" dirty="0"/>
              <a:t>Collections</a:t>
            </a:r>
            <a:r>
              <a:rPr lang="en-US" sz="3600" b="0" dirty="0"/>
              <a:t>. Globus supports three types of Collections:</a:t>
            </a:r>
          </a:p>
          <a:p>
            <a:pPr marL="0" indent="0" defTabSz="512051">
              <a:buNone/>
              <a:defRPr sz="3359"/>
            </a:pPr>
            <a:endParaRPr lang="en-US" sz="3600" b="0" dirty="0"/>
          </a:p>
          <a:p>
            <a:pPr defTabSz="512051">
              <a:defRPr sz="3359"/>
            </a:pPr>
            <a:r>
              <a:rPr lang="en-US" sz="3600" dirty="0"/>
              <a:t>Mapped Collections</a:t>
            </a:r>
          </a:p>
          <a:p>
            <a:pPr marL="0" indent="0" defTabSz="512051">
              <a:buNone/>
              <a:defRPr sz="3359"/>
            </a:pPr>
            <a:endParaRPr lang="en-US" sz="3600" dirty="0"/>
          </a:p>
          <a:p>
            <a:pPr defTabSz="512051">
              <a:defRPr sz="3359"/>
            </a:pPr>
            <a:r>
              <a:rPr lang="en-US" sz="3600" dirty="0"/>
              <a:t>Guest Collections</a:t>
            </a:r>
          </a:p>
          <a:p>
            <a:pPr marL="0" indent="0" defTabSz="512051">
              <a:buNone/>
              <a:defRPr sz="3359"/>
            </a:pPr>
            <a:endParaRPr lang="en-US" sz="3600" dirty="0"/>
          </a:p>
          <a:p>
            <a:pPr defTabSz="512051">
              <a:defRPr sz="3359"/>
            </a:pPr>
            <a:r>
              <a:rPr lang="en-US" sz="3600" dirty="0"/>
              <a:t>Globus Connect Personal Collections</a:t>
            </a:r>
            <a:endParaRPr lang="en-US" sz="3350" dirty="0"/>
          </a:p>
        </p:txBody>
      </p:sp>
      <p:sp>
        <p:nvSpPr>
          <p:cNvPr id="215" name="Slide Number Placeholder 5"/>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spTree>
    <p:extLst>
      <p:ext uri="{BB962C8B-B14F-4D97-AF65-F5344CB8AC3E}">
        <p14:creationId xmlns:p14="http://schemas.microsoft.com/office/powerpoint/2010/main" val="166448671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le 2"/>
          <p:cNvSpPr txBox="1">
            <a:spLocks noGrp="1"/>
          </p:cNvSpPr>
          <p:nvPr>
            <p:ph type="title"/>
          </p:nvPr>
        </p:nvSpPr>
        <p:spPr>
          <a:xfrm>
            <a:off x="457200" y="274638"/>
            <a:ext cx="8229600" cy="1143000"/>
          </a:xfrm>
        </p:spPr>
        <p:txBody>
          <a:bodyPr anchor="ctr">
            <a:normAutofit/>
          </a:bodyPr>
          <a:lstStyle/>
          <a:p>
            <a:r>
              <a:rPr lang="en-US" b="1" dirty="0">
                <a:solidFill>
                  <a:srgbClr val="7030A0"/>
                </a:solidFill>
              </a:rPr>
              <a:t>Mapped Collections</a:t>
            </a:r>
          </a:p>
        </p:txBody>
      </p:sp>
      <p:sp>
        <p:nvSpPr>
          <p:cNvPr id="215" name="Slide Number Placeholder 5"/>
          <p:cNvSpPr txBox="1">
            <a:spLocks noGrp="1"/>
          </p:cNvSpPr>
          <p:nvPr>
            <p:ph type="sldNum" sz="quarter" idx="12"/>
          </p:nvPr>
        </p:nvSpPr>
        <p:spPr>
          <a:xfrm>
            <a:off x="6553200" y="6356350"/>
            <a:ext cx="2133600" cy="365125"/>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b">
            <a:normAutofit/>
          </a:bodyPr>
          <a:lstStyle/>
          <a:p>
            <a:pPr>
              <a:spcAft>
                <a:spcPts val="600"/>
              </a:spcAft>
            </a:pPr>
            <a:fld id="{86CB4B4D-7CA3-9044-876B-883B54F8677D}" type="slidenum">
              <a:rPr/>
              <a:pPr>
                <a:spcAft>
                  <a:spcPts val="600"/>
                </a:spcAft>
              </a:pPr>
              <a:t>6</a:t>
            </a:fld>
            <a:endParaRPr/>
          </a:p>
        </p:txBody>
      </p:sp>
      <p:graphicFrame>
        <p:nvGraphicFramePr>
          <p:cNvPr id="217" name="Text Placeholder 3">
            <a:extLst>
              <a:ext uri="{FF2B5EF4-FFF2-40B4-BE49-F238E27FC236}">
                <a16:creationId xmlns:a16="http://schemas.microsoft.com/office/drawing/2014/main" id="{6D0EC922-D36D-BB8D-D99B-A56C893CA0E2}"/>
              </a:ext>
            </a:extLst>
          </p:cNvPr>
          <p:cNvGraphicFramePr/>
          <p:nvPr>
            <p:extLst>
              <p:ext uri="{D42A27DB-BD31-4B8C-83A1-F6EECF244321}">
                <p14:modId xmlns:p14="http://schemas.microsoft.com/office/powerpoint/2010/main" val="4120703734"/>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703514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le 2"/>
          <p:cNvSpPr txBox="1">
            <a:spLocks noGrp="1"/>
          </p:cNvSpPr>
          <p:nvPr>
            <p:ph type="title"/>
          </p:nvPr>
        </p:nvSpPr>
        <p:spPr>
          <a:xfrm>
            <a:off x="457200" y="274638"/>
            <a:ext cx="8229600" cy="1143000"/>
          </a:xfrm>
        </p:spPr>
        <p:txBody>
          <a:bodyPr anchor="ctr">
            <a:normAutofit/>
          </a:bodyPr>
          <a:lstStyle/>
          <a:p>
            <a:r>
              <a:rPr lang="en-US" b="1" dirty="0">
                <a:solidFill>
                  <a:srgbClr val="7030A0"/>
                </a:solidFill>
              </a:rPr>
              <a:t>Guest Collections</a:t>
            </a:r>
          </a:p>
        </p:txBody>
      </p:sp>
      <p:sp>
        <p:nvSpPr>
          <p:cNvPr id="215" name="Slide Number Placeholder 5"/>
          <p:cNvSpPr txBox="1">
            <a:spLocks noGrp="1"/>
          </p:cNvSpPr>
          <p:nvPr>
            <p:ph type="sldNum" sz="quarter" idx="12"/>
          </p:nvPr>
        </p:nvSpPr>
        <p:spPr>
          <a:xfrm>
            <a:off x="6553200" y="6356350"/>
            <a:ext cx="2133600" cy="365125"/>
          </a:xfr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chor="b">
            <a:normAutofit/>
          </a:bodyPr>
          <a:lstStyle/>
          <a:p>
            <a:pPr>
              <a:spcAft>
                <a:spcPts val="600"/>
              </a:spcAft>
            </a:pPr>
            <a:fld id="{86CB4B4D-7CA3-9044-876B-883B54F8677D}" type="slidenum">
              <a:rPr/>
              <a:pPr>
                <a:spcAft>
                  <a:spcPts val="600"/>
                </a:spcAft>
              </a:pPr>
              <a:t>7</a:t>
            </a:fld>
            <a:endParaRPr/>
          </a:p>
        </p:txBody>
      </p:sp>
      <p:graphicFrame>
        <p:nvGraphicFramePr>
          <p:cNvPr id="217" name="Text Placeholder 3">
            <a:extLst>
              <a:ext uri="{FF2B5EF4-FFF2-40B4-BE49-F238E27FC236}">
                <a16:creationId xmlns:a16="http://schemas.microsoft.com/office/drawing/2014/main" id="{92B715D6-A11B-CFE1-5E3B-A3F92FAAD101}"/>
              </a:ext>
            </a:extLst>
          </p:cNvPr>
          <p:cNvGraphicFramePr/>
          <p:nvPr>
            <p:extLst>
              <p:ext uri="{D42A27DB-BD31-4B8C-83A1-F6EECF244321}">
                <p14:modId xmlns:p14="http://schemas.microsoft.com/office/powerpoint/2010/main" val="551920753"/>
              </p:ext>
            </p:extLst>
          </p:nvPr>
        </p:nvGraphicFramePr>
        <p:xfrm>
          <a:off x="180473" y="1173080"/>
          <a:ext cx="8777037" cy="49530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814530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le 2"/>
          <p:cNvSpPr txBox="1">
            <a:spLocks noGrp="1"/>
          </p:cNvSpPr>
          <p:nvPr>
            <p:ph type="title"/>
          </p:nvPr>
        </p:nvSpPr>
        <p:spPr>
          <a:xfrm>
            <a:off x="457200" y="274638"/>
            <a:ext cx="8229600" cy="1143000"/>
          </a:xfrm>
        </p:spPr>
        <p:txBody>
          <a:bodyPr anchor="ctr">
            <a:normAutofit/>
          </a:bodyPr>
          <a:lstStyle/>
          <a:p>
            <a:pPr>
              <a:lnSpc>
                <a:spcPct val="90000"/>
              </a:lnSpc>
            </a:pPr>
            <a:r>
              <a:rPr lang="en-US" sz="3700" b="1" dirty="0">
                <a:solidFill>
                  <a:srgbClr val="7030A0"/>
                </a:solidFill>
              </a:rPr>
              <a:t>Globus Connect Personal Collections</a:t>
            </a:r>
          </a:p>
        </p:txBody>
      </p:sp>
      <p:sp>
        <p:nvSpPr>
          <p:cNvPr id="215" name="Slide Number Placeholder 5"/>
          <p:cNvSpPr txBox="1">
            <a:spLocks noGrp="1"/>
          </p:cNvSpPr>
          <p:nvPr>
            <p:ph type="sldNum" sz="quarter" idx="12"/>
          </p:nvPr>
        </p:nvSpPr>
        <p:spPr>
          <a:xfrm>
            <a:off x="6553200" y="6356350"/>
            <a:ext cx="2133600" cy="365125"/>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b">
            <a:normAutofit/>
          </a:bodyPr>
          <a:lstStyle/>
          <a:p>
            <a:pPr>
              <a:spcAft>
                <a:spcPts val="600"/>
              </a:spcAft>
            </a:pPr>
            <a:fld id="{86CB4B4D-7CA3-9044-876B-883B54F8677D}" type="slidenum">
              <a:rPr/>
              <a:pPr>
                <a:spcAft>
                  <a:spcPts val="600"/>
                </a:spcAft>
              </a:pPr>
              <a:t>8</a:t>
            </a:fld>
            <a:endParaRPr/>
          </a:p>
        </p:txBody>
      </p:sp>
      <p:graphicFrame>
        <p:nvGraphicFramePr>
          <p:cNvPr id="223" name="Text Placeholder 3">
            <a:extLst>
              <a:ext uri="{FF2B5EF4-FFF2-40B4-BE49-F238E27FC236}">
                <a16:creationId xmlns:a16="http://schemas.microsoft.com/office/drawing/2014/main" id="{13383728-E4C8-6893-B394-A89FAE761AA4}"/>
              </a:ext>
            </a:extLst>
          </p:cNvPr>
          <p:cNvGraphicFramePr/>
          <p:nvPr>
            <p:extLst>
              <p:ext uri="{D42A27DB-BD31-4B8C-83A1-F6EECF244321}">
                <p14:modId xmlns:p14="http://schemas.microsoft.com/office/powerpoint/2010/main" val="1852646371"/>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2837143"/>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6862</TotalTime>
  <Words>3150</Words>
  <Application>Microsoft Office PowerPoint</Application>
  <PresentationFormat>On-screen Show (4:3)</PresentationFormat>
  <Paragraphs>405</Paragraphs>
  <Slides>51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Akkurat Pro Regular</vt:lpstr>
      <vt:lpstr>Arial</vt:lpstr>
      <vt:lpstr>Calibri</vt:lpstr>
      <vt:lpstr>Courier New</vt:lpstr>
      <vt:lpstr>museosans</vt:lpstr>
      <vt:lpstr>Wingdings</vt:lpstr>
      <vt:lpstr>Office Theme</vt:lpstr>
      <vt:lpstr>PowerPoint Presentation</vt:lpstr>
      <vt:lpstr>What is Globus?</vt:lpstr>
      <vt:lpstr>What is Globus?</vt:lpstr>
      <vt:lpstr>What is Globus?</vt:lpstr>
      <vt:lpstr>Why use Globus?</vt:lpstr>
      <vt:lpstr>Globus Collections</vt:lpstr>
      <vt:lpstr>Mapped Collections</vt:lpstr>
      <vt:lpstr>Guest Collections</vt:lpstr>
      <vt:lpstr>Globus Connect Personal Collections</vt:lpstr>
      <vt:lpstr>Globus at Northwestern University</vt:lpstr>
      <vt:lpstr>Globus at Northwestern University</vt:lpstr>
      <vt:lpstr>Northwestern Managed Collections</vt:lpstr>
      <vt:lpstr>Globus and RDSS</vt:lpstr>
      <vt:lpstr>Getting started with Globus</vt:lpstr>
      <vt:lpstr>Use Case #1</vt:lpstr>
      <vt:lpstr>Globus Connect Personal</vt:lpstr>
      <vt:lpstr>Download Globus Connect Personal</vt:lpstr>
      <vt:lpstr>Logging in via NU Credentials</vt:lpstr>
      <vt:lpstr>Provide Collection Details</vt:lpstr>
      <vt:lpstr>Configure Globus Connect Personal</vt:lpstr>
      <vt:lpstr>Add Accessible Folders</vt:lpstr>
      <vt:lpstr>https://www.globus.org/</vt:lpstr>
      <vt:lpstr>Navigation Menu</vt:lpstr>
      <vt:lpstr>File Manager: Setting up your transfer</vt:lpstr>
      <vt:lpstr>Selecting Source of Transfer</vt:lpstr>
      <vt:lpstr>Selecting Destination of Transfer</vt:lpstr>
      <vt:lpstr>File Manager: Transfer &amp; Timer Options</vt:lpstr>
      <vt:lpstr>Recommended Transfer Options </vt:lpstr>
      <vt:lpstr>Submitting the Transfer</vt:lpstr>
      <vt:lpstr>Monitoring Transfer Status</vt:lpstr>
      <vt:lpstr>Monitoring Transfer Status: Overview</vt:lpstr>
      <vt:lpstr>Monitoring Globus transfer status: Event Log</vt:lpstr>
      <vt:lpstr>Event Log w/ Errors</vt:lpstr>
      <vt:lpstr>Use Case #2</vt:lpstr>
      <vt:lpstr>Automating and Scheduling Globus Transfers</vt:lpstr>
      <vt:lpstr>Activity: Timers</vt:lpstr>
      <vt:lpstr>Periodic authentication required</vt:lpstr>
      <vt:lpstr>Use Case #3</vt:lpstr>
      <vt:lpstr>Data Sharing</vt:lpstr>
      <vt:lpstr>Data Sharing: Setup Guest Collection</vt:lpstr>
      <vt:lpstr>Data Sharing: Guest Collection Permissions</vt:lpstr>
      <vt:lpstr>Data Sharing: Setup Guest Collection</vt:lpstr>
      <vt:lpstr>Globus Groups</vt:lpstr>
      <vt:lpstr>Create a Globus Group</vt:lpstr>
      <vt:lpstr>Manage Members of Globus Group</vt:lpstr>
      <vt:lpstr>Advanced Globus Features</vt:lpstr>
      <vt:lpstr>Globus CLI</vt:lpstr>
      <vt:lpstr>Globus SDK</vt:lpstr>
      <vt:lpstr>Use of the Globus SDK</vt:lpstr>
      <vt:lpstr>Globus Resources</vt:lpstr>
      <vt:lpstr>Questions?  globus-help@northwestern.edu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Geraldo Rivera</dc:creator>
  <cp:lastModifiedBy>Brian Jeffery Roland</cp:lastModifiedBy>
  <cp:revision>54</cp:revision>
  <dcterms:created xsi:type="dcterms:W3CDTF">2015-07-21T16:44:10Z</dcterms:created>
  <dcterms:modified xsi:type="dcterms:W3CDTF">2024-10-09T14:24:29Z</dcterms:modified>
</cp:coreProperties>
</file>